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0" r:id="rId2"/>
    <p:sldId id="271" r:id="rId3"/>
    <p:sldId id="281" r:id="rId4"/>
    <p:sldId id="293" r:id="rId5"/>
    <p:sldId id="292" r:id="rId6"/>
    <p:sldId id="285" r:id="rId7"/>
    <p:sldId id="297" r:id="rId8"/>
    <p:sldId id="286" r:id="rId9"/>
    <p:sldId id="289" r:id="rId10"/>
    <p:sldId id="290" r:id="rId11"/>
    <p:sldId id="291" r:id="rId12"/>
    <p:sldId id="299" r:id="rId13"/>
    <p:sldId id="301" r:id="rId14"/>
    <p:sldId id="302" r:id="rId15"/>
    <p:sldId id="294" r:id="rId16"/>
    <p:sldId id="306" r:id="rId17"/>
    <p:sldId id="295" r:id="rId18"/>
    <p:sldId id="307" r:id="rId19"/>
    <p:sldId id="303" r:id="rId20"/>
    <p:sldId id="304" r:id="rId21"/>
    <p:sldId id="305" r:id="rId22"/>
    <p:sldId id="288" r:id="rId23"/>
    <p:sldId id="278" r:id="rId24"/>
    <p:sldId id="27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C9BD"/>
    <a:srgbClr val="60BAAB"/>
    <a:srgbClr val="FFFFFF"/>
    <a:srgbClr val="F5F5F5"/>
    <a:srgbClr val="D6F7F1"/>
    <a:srgbClr val="F2F2F2"/>
    <a:srgbClr val="EAFAF7"/>
    <a:srgbClr val="E3F9F5"/>
    <a:srgbClr val="E94B62"/>
    <a:srgbClr val="68B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519" autoAdjust="0"/>
  </p:normalViewPr>
  <p:slideViewPr>
    <p:cSldViewPr snapToGrid="0">
      <p:cViewPr varScale="1">
        <p:scale>
          <a:sx n="65" d="100"/>
          <a:sy n="65" d="100"/>
        </p:scale>
        <p:origin x="67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86075-7B30-4F42-84D1-0D7C28FE7E60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CC7C5-6680-4416-BB2B-86189794F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53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AAB">
              <a:alpha val="74902"/>
            </a:srgbClr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379720" y="2230372"/>
            <a:ext cx="1941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时间森林</a:t>
            </a:r>
          </a:p>
        </p:txBody>
      </p:sp>
      <p:sp>
        <p:nvSpPr>
          <p:cNvPr id="3" name="矩形 2"/>
          <p:cNvSpPr/>
          <p:nvPr/>
        </p:nvSpPr>
        <p:spPr>
          <a:xfrm>
            <a:off x="5532551" y="3873576"/>
            <a:ext cx="1635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Forest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21411" y="1705707"/>
            <a:ext cx="2858022" cy="3446585"/>
          </a:xfrm>
          <a:custGeom>
            <a:avLst/>
            <a:gdLst>
              <a:gd name="connsiteX0" fmla="*/ 0 w 2858022"/>
              <a:gd name="connsiteY0" fmla="*/ 0 h 3446585"/>
              <a:gd name="connsiteX1" fmla="*/ 2858022 w 2858022"/>
              <a:gd name="connsiteY1" fmla="*/ 0 h 3446585"/>
              <a:gd name="connsiteX2" fmla="*/ 2858022 w 2858022"/>
              <a:gd name="connsiteY2" fmla="*/ 3446585 h 3446585"/>
              <a:gd name="connsiteX3" fmla="*/ 0 w 2858022"/>
              <a:gd name="connsiteY3" fmla="*/ 3446585 h 3446585"/>
              <a:gd name="connsiteX4" fmla="*/ 0 w 2858022"/>
              <a:gd name="connsiteY4" fmla="*/ 0 h 3446585"/>
              <a:gd name="connsiteX0" fmla="*/ 0 w 2858022"/>
              <a:gd name="connsiteY0" fmla="*/ 0 h 3446585"/>
              <a:gd name="connsiteX1" fmla="*/ 2858022 w 2858022"/>
              <a:gd name="connsiteY1" fmla="*/ 0 h 3446585"/>
              <a:gd name="connsiteX2" fmla="*/ 2843954 w 2858022"/>
              <a:gd name="connsiteY2" fmla="*/ 1642404 h 3446585"/>
              <a:gd name="connsiteX3" fmla="*/ 2858022 w 2858022"/>
              <a:gd name="connsiteY3" fmla="*/ 3446585 h 3446585"/>
              <a:gd name="connsiteX4" fmla="*/ 0 w 2858022"/>
              <a:gd name="connsiteY4" fmla="*/ 3446585 h 3446585"/>
              <a:gd name="connsiteX5" fmla="*/ 0 w 2858022"/>
              <a:gd name="connsiteY5" fmla="*/ 0 h 3446585"/>
              <a:gd name="connsiteX0" fmla="*/ 2843954 w 2935394"/>
              <a:gd name="connsiteY0" fmla="*/ 1642404 h 3446585"/>
              <a:gd name="connsiteX1" fmla="*/ 2858022 w 2935394"/>
              <a:gd name="connsiteY1" fmla="*/ 3446585 h 3446585"/>
              <a:gd name="connsiteX2" fmla="*/ 0 w 2935394"/>
              <a:gd name="connsiteY2" fmla="*/ 3446585 h 3446585"/>
              <a:gd name="connsiteX3" fmla="*/ 0 w 2935394"/>
              <a:gd name="connsiteY3" fmla="*/ 0 h 3446585"/>
              <a:gd name="connsiteX4" fmla="*/ 2858022 w 2935394"/>
              <a:gd name="connsiteY4" fmla="*/ 0 h 3446585"/>
              <a:gd name="connsiteX5" fmla="*/ 2935394 w 2935394"/>
              <a:gd name="connsiteY5" fmla="*/ 1733844 h 3446585"/>
              <a:gd name="connsiteX0" fmla="*/ 2872089 w 2935394"/>
              <a:gd name="connsiteY0" fmla="*/ 2753752 h 3446585"/>
              <a:gd name="connsiteX1" fmla="*/ 2858022 w 2935394"/>
              <a:gd name="connsiteY1" fmla="*/ 3446585 h 3446585"/>
              <a:gd name="connsiteX2" fmla="*/ 0 w 2935394"/>
              <a:gd name="connsiteY2" fmla="*/ 3446585 h 3446585"/>
              <a:gd name="connsiteX3" fmla="*/ 0 w 2935394"/>
              <a:gd name="connsiteY3" fmla="*/ 0 h 3446585"/>
              <a:gd name="connsiteX4" fmla="*/ 2858022 w 2935394"/>
              <a:gd name="connsiteY4" fmla="*/ 0 h 3446585"/>
              <a:gd name="connsiteX5" fmla="*/ 2935394 w 2935394"/>
              <a:gd name="connsiteY5" fmla="*/ 1733844 h 3446585"/>
              <a:gd name="connsiteX0" fmla="*/ 2872089 w 2872089"/>
              <a:gd name="connsiteY0" fmla="*/ 2753752 h 3446585"/>
              <a:gd name="connsiteX1" fmla="*/ 2858022 w 2872089"/>
              <a:gd name="connsiteY1" fmla="*/ 3446585 h 3446585"/>
              <a:gd name="connsiteX2" fmla="*/ 0 w 2872089"/>
              <a:gd name="connsiteY2" fmla="*/ 3446585 h 3446585"/>
              <a:gd name="connsiteX3" fmla="*/ 0 w 2872089"/>
              <a:gd name="connsiteY3" fmla="*/ 0 h 3446585"/>
              <a:gd name="connsiteX4" fmla="*/ 2858022 w 2872089"/>
              <a:gd name="connsiteY4" fmla="*/ 0 h 3446585"/>
              <a:gd name="connsiteX5" fmla="*/ 2850988 w 2872089"/>
              <a:gd name="connsiteY5" fmla="*/ 1733844 h 3446585"/>
              <a:gd name="connsiteX0" fmla="*/ 2858022 w 2858022"/>
              <a:gd name="connsiteY0" fmla="*/ 2767820 h 3446585"/>
              <a:gd name="connsiteX1" fmla="*/ 2858022 w 2858022"/>
              <a:gd name="connsiteY1" fmla="*/ 3446585 h 3446585"/>
              <a:gd name="connsiteX2" fmla="*/ 0 w 2858022"/>
              <a:gd name="connsiteY2" fmla="*/ 3446585 h 3446585"/>
              <a:gd name="connsiteX3" fmla="*/ 0 w 2858022"/>
              <a:gd name="connsiteY3" fmla="*/ 0 h 3446585"/>
              <a:gd name="connsiteX4" fmla="*/ 2858022 w 2858022"/>
              <a:gd name="connsiteY4" fmla="*/ 0 h 3446585"/>
              <a:gd name="connsiteX5" fmla="*/ 2850988 w 2858022"/>
              <a:gd name="connsiteY5" fmla="*/ 1733844 h 344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8022" h="3446585">
                <a:moveTo>
                  <a:pt x="2858022" y="2767820"/>
                </a:moveTo>
                <a:lnTo>
                  <a:pt x="2858022" y="3446585"/>
                </a:lnTo>
                <a:lnTo>
                  <a:pt x="0" y="3446585"/>
                </a:lnTo>
                <a:lnTo>
                  <a:pt x="0" y="0"/>
                </a:lnTo>
                <a:lnTo>
                  <a:pt x="2858022" y="0"/>
                </a:lnTo>
                <a:cubicBezTo>
                  <a:pt x="2853333" y="547468"/>
                  <a:pt x="2850988" y="1733844"/>
                  <a:pt x="2850988" y="1733844"/>
                </a:cubicBezTo>
              </a:path>
            </a:pathLst>
          </a:custGeom>
          <a:noFill/>
          <a:ln w="508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89435" y="3421439"/>
            <a:ext cx="1979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周远笛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谢涛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杨泓臻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袁之浩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6717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5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39B8BB1-13FC-42BF-9343-731D85CBE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6596" r="2660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60BAAB">
              <a:alpha val="90000"/>
            </a:srgbClr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85034" y="901803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85034" y="1831546"/>
            <a:ext cx="5409321" cy="389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绕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轴旋转正角度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绕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轴旋转负角度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* 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绕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轴旋转正角度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绕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轴旋转负角度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绕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轴旋转正角度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绕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轴旋转负角度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12800" y="894100"/>
            <a:ext cx="1989052" cy="584775"/>
          </a:xfrm>
          <a:prstGeom prst="rect">
            <a:avLst/>
          </a:prstGeom>
          <a:noFill/>
          <a:ln w="50800" cmpd="thickThin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解析文法</a:t>
            </a:r>
          </a:p>
        </p:txBody>
      </p:sp>
      <p:sp>
        <p:nvSpPr>
          <p:cNvPr id="15" name="矩形 14"/>
          <p:cNvSpPr/>
          <p:nvPr/>
        </p:nvSpPr>
        <p:spPr>
          <a:xfrm>
            <a:off x="1312800" y="1830200"/>
            <a:ext cx="3337635" cy="389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 -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添加树枝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 -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添加末端枝条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-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树枝变细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 -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树枝变粗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 -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标识树枝开始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 -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标识树枝结束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922F51-B223-4BCA-90FC-2B11625BDE8F}"/>
              </a:ext>
            </a:extLst>
          </p:cNvPr>
          <p:cNvGrpSpPr/>
          <p:nvPr/>
        </p:nvGrpSpPr>
        <p:grpSpPr>
          <a:xfrm>
            <a:off x="5038411" y="2575730"/>
            <a:ext cx="2134225" cy="2134225"/>
            <a:chOff x="8930648" y="723588"/>
            <a:chExt cx="2134225" cy="2134225"/>
          </a:xfrm>
        </p:grpSpPr>
        <p:sp>
          <p:nvSpPr>
            <p:cNvPr id="19" name="圆角矩形 10">
              <a:extLst>
                <a:ext uri="{FF2B5EF4-FFF2-40B4-BE49-F238E27FC236}">
                  <a16:creationId xmlns:a16="http://schemas.microsoft.com/office/drawing/2014/main" id="{B907F38F-C124-40D7-94FA-22FAB61CF7F4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5B8AC31-DAC2-4DEB-B6A2-ED418DA024F2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7CC0651-C9A0-4331-B2DD-0F684B161E4B}"/>
                </a:ext>
              </a:extLst>
            </p:cNvPr>
            <p:cNvSpPr txBox="1"/>
            <p:nvPr/>
          </p:nvSpPr>
          <p:spPr>
            <a:xfrm>
              <a:off x="9102825" y="1257962"/>
              <a:ext cx="17898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L</a:t>
              </a: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system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432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300605" y="253053"/>
            <a:ext cx="2134225" cy="2134225"/>
            <a:chOff x="1790700" y="723588"/>
            <a:chExt cx="2134225" cy="2134225"/>
          </a:xfrm>
        </p:grpSpPr>
        <p:sp>
          <p:nvSpPr>
            <p:cNvPr id="9" name="圆角矩形 8"/>
            <p:cNvSpPr/>
            <p:nvPr/>
          </p:nvSpPr>
          <p:spPr>
            <a:xfrm>
              <a:off x="1790700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F5F5F5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412" y="876299"/>
              <a:ext cx="1828800" cy="1828802"/>
            </a:xfrm>
            <a:custGeom>
              <a:avLst/>
              <a:gdLst>
                <a:gd name="connsiteX0" fmla="*/ 914400 w 1828800"/>
                <a:gd name="connsiteY0" fmla="*/ 0 h 1828800"/>
                <a:gd name="connsiteX1" fmla="*/ 1828800 w 1828800"/>
                <a:gd name="connsiteY1" fmla="*/ 914400 h 1828800"/>
                <a:gd name="connsiteX2" fmla="*/ 914400 w 1828800"/>
                <a:gd name="connsiteY2" fmla="*/ 1828800 h 1828800"/>
                <a:gd name="connsiteX3" fmla="*/ 0 w 1828800"/>
                <a:gd name="connsiteY3" fmla="*/ 914400 h 1828800"/>
                <a:gd name="connsiteX4" fmla="*/ 914400 w 1828800"/>
                <a:gd name="connsiteY4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1828800">
                  <a:moveTo>
                    <a:pt x="914400" y="0"/>
                  </a:moveTo>
                  <a:cubicBezTo>
                    <a:pt x="1419409" y="0"/>
                    <a:pt x="1828800" y="409391"/>
                    <a:pt x="1828800" y="914400"/>
                  </a:cubicBezTo>
                  <a:cubicBezTo>
                    <a:pt x="1828800" y="1419409"/>
                    <a:pt x="1419409" y="1828800"/>
                    <a:pt x="914400" y="1828800"/>
                  </a:cubicBezTo>
                  <a:cubicBezTo>
                    <a:pt x="409391" y="1828800"/>
                    <a:pt x="0" y="1419409"/>
                    <a:pt x="0" y="914400"/>
                  </a:cubicBezTo>
                  <a:cubicBezTo>
                    <a:pt x="0" y="409391"/>
                    <a:pt x="409391" y="0"/>
                    <a:pt x="914400" y="0"/>
                  </a:cubicBezTo>
                  <a:close/>
                </a:path>
              </a:pathLst>
            </a:custGeom>
          </p:spPr>
        </p:pic>
      </p:grpSp>
      <p:grpSp>
        <p:nvGrpSpPr>
          <p:cNvPr id="31" name="组合 30"/>
          <p:cNvGrpSpPr/>
          <p:nvPr/>
        </p:nvGrpSpPr>
        <p:grpSpPr>
          <a:xfrm>
            <a:off x="8904394" y="237812"/>
            <a:ext cx="2134225" cy="2134225"/>
            <a:chOff x="5028887" y="723588"/>
            <a:chExt cx="2134225" cy="2134225"/>
          </a:xfrm>
          <a:solidFill>
            <a:srgbClr val="F5F5F5"/>
          </a:solidFill>
        </p:grpSpPr>
        <p:sp>
          <p:nvSpPr>
            <p:cNvPr id="10" name="圆角矩形 9"/>
            <p:cNvSpPr/>
            <p:nvPr/>
          </p:nvSpPr>
          <p:spPr>
            <a:xfrm>
              <a:off x="5028887" y="723588"/>
              <a:ext cx="2134225" cy="2134225"/>
            </a:xfrm>
            <a:prstGeom prst="roundRect">
              <a:avLst>
                <a:gd name="adj" fmla="val 40718"/>
              </a:avLst>
            </a:prstGeom>
            <a:grpFill/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5" t="35000" r="39688" b="17500"/>
            <a:stretch>
              <a:fillRect/>
            </a:stretch>
          </p:blipFill>
          <p:spPr>
            <a:xfrm>
              <a:off x="5191124" y="876300"/>
              <a:ext cx="1809750" cy="1809750"/>
            </a:xfrm>
            <a:custGeom>
              <a:avLst/>
              <a:gdLst>
                <a:gd name="connsiteX0" fmla="*/ 904875 w 1809750"/>
                <a:gd name="connsiteY0" fmla="*/ 0 h 1809750"/>
                <a:gd name="connsiteX1" fmla="*/ 1809750 w 1809750"/>
                <a:gd name="connsiteY1" fmla="*/ 904875 h 1809750"/>
                <a:gd name="connsiteX2" fmla="*/ 904875 w 1809750"/>
                <a:gd name="connsiteY2" fmla="*/ 1809750 h 1809750"/>
                <a:gd name="connsiteX3" fmla="*/ 0 w 1809750"/>
                <a:gd name="connsiteY3" fmla="*/ 904875 h 1809750"/>
                <a:gd name="connsiteX4" fmla="*/ 904875 w 1809750"/>
                <a:gd name="connsiteY4" fmla="*/ 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0" h="1809750">
                  <a:moveTo>
                    <a:pt x="904875" y="0"/>
                  </a:moveTo>
                  <a:cubicBezTo>
                    <a:pt x="1404624" y="0"/>
                    <a:pt x="1809750" y="405126"/>
                    <a:pt x="1809750" y="904875"/>
                  </a:cubicBezTo>
                  <a:cubicBezTo>
                    <a:pt x="1809750" y="1404624"/>
                    <a:pt x="1404624" y="1809750"/>
                    <a:pt x="904875" y="1809750"/>
                  </a:cubicBezTo>
                  <a:cubicBezTo>
                    <a:pt x="405126" y="1809750"/>
                    <a:pt x="0" y="1404624"/>
                    <a:pt x="0" y="904875"/>
                  </a:cubicBezTo>
                  <a:cubicBezTo>
                    <a:pt x="0" y="405126"/>
                    <a:pt x="405126" y="0"/>
                    <a:pt x="904875" y="0"/>
                  </a:cubicBezTo>
                  <a:close/>
                </a:path>
              </a:pathLst>
            </a:custGeom>
            <a:grpFill/>
          </p:spPr>
        </p:pic>
      </p:grpSp>
      <p:cxnSp>
        <p:nvCxnSpPr>
          <p:cNvPr id="28" name="line01"/>
          <p:cNvCxnSpPr/>
          <p:nvPr/>
        </p:nvCxnSpPr>
        <p:spPr>
          <a:xfrm>
            <a:off x="4511675" y="3809"/>
            <a:ext cx="0" cy="6858000"/>
          </a:xfrm>
          <a:prstGeom prst="line">
            <a:avLst/>
          </a:prstGeom>
          <a:ln w="25400">
            <a:solidFill>
              <a:schemeClr val="bg1">
                <a:lumMod val="85000"/>
                <a:alpha val="9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line01"/>
          <p:cNvCxnSpPr/>
          <p:nvPr/>
        </p:nvCxnSpPr>
        <p:spPr>
          <a:xfrm>
            <a:off x="7556500" y="3809"/>
            <a:ext cx="0" cy="6858000"/>
          </a:xfrm>
          <a:prstGeom prst="line">
            <a:avLst/>
          </a:prstGeom>
          <a:ln w="25400">
            <a:solidFill>
              <a:schemeClr val="bg1">
                <a:lumMod val="85000"/>
                <a:alpha val="9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1600542" y="2614514"/>
            <a:ext cx="1534350" cy="651836"/>
          </a:xfrm>
          <a:prstGeom prst="roundRect">
            <a:avLst/>
          </a:prstGeom>
          <a:solidFill>
            <a:srgbClr val="60BAAB"/>
          </a:solidFill>
          <a:ln w="508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树枝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9204332" y="2615238"/>
            <a:ext cx="1534350" cy="651836"/>
          </a:xfrm>
          <a:prstGeom prst="roundRect">
            <a:avLst/>
          </a:prstGeom>
          <a:solidFill>
            <a:srgbClr val="60BAAB"/>
          </a:solidFill>
          <a:ln w="508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树叶</a:t>
            </a:r>
          </a:p>
        </p:txBody>
      </p:sp>
      <p:sp>
        <p:nvSpPr>
          <p:cNvPr id="42" name="矩形 41"/>
          <p:cNvSpPr/>
          <p:nvPr/>
        </p:nvSpPr>
        <p:spPr>
          <a:xfrm>
            <a:off x="8637431" y="3403823"/>
            <a:ext cx="2983503" cy="260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除了第一步为在方形平面上贴图外，其他部分与树枝相似</a:t>
            </a:r>
          </a:p>
        </p:txBody>
      </p:sp>
      <p:sp>
        <p:nvSpPr>
          <p:cNvPr id="43" name="矩形 42"/>
          <p:cNvSpPr/>
          <p:nvPr/>
        </p:nvSpPr>
        <p:spPr>
          <a:xfrm>
            <a:off x="571064" y="3419063"/>
            <a:ext cx="3827313" cy="325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根据起点和终点坐标：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1.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绘制基础圆柱体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2.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计算缩放矩阵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3.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计算旋转矩阵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4.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计算平移矩阵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44" name="等腰三角形 43"/>
          <p:cNvSpPr/>
          <p:nvPr/>
        </p:nvSpPr>
        <p:spPr>
          <a:xfrm>
            <a:off x="5639288" y="5423857"/>
            <a:ext cx="964326" cy="388121"/>
          </a:xfrm>
          <a:prstGeom prst="triangle">
            <a:avLst/>
          </a:prstGeom>
          <a:solidFill>
            <a:srgbClr val="60BAAB"/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181604" y="875295"/>
            <a:ext cx="1828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3000" dirty="0">
              <a:solidFill>
                <a:schemeClr val="bg1">
                  <a:lumMod val="75000"/>
                </a:schemeClr>
              </a:solidFill>
              <a:latin typeface="Tw Cen MT" panose="020B0602020104020603" pitchFamily="34" charset="0"/>
              <a:ea typeface="Kozuka Gothic Pro R" panose="020B0400000000000000" pitchFamily="34" charset="-128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5914599-7A3E-4AB2-B623-516FF1E8FA5B}"/>
              </a:ext>
            </a:extLst>
          </p:cNvPr>
          <p:cNvGrpSpPr/>
          <p:nvPr/>
        </p:nvGrpSpPr>
        <p:grpSpPr>
          <a:xfrm>
            <a:off x="4966975" y="875295"/>
            <a:ext cx="2134225" cy="2134225"/>
            <a:chOff x="8930648" y="723588"/>
            <a:chExt cx="2134225" cy="2134225"/>
          </a:xfrm>
        </p:grpSpPr>
        <p:sp>
          <p:nvSpPr>
            <p:cNvPr id="38" name="圆角矩形 10">
              <a:extLst>
                <a:ext uri="{FF2B5EF4-FFF2-40B4-BE49-F238E27FC236}">
                  <a16:creationId xmlns:a16="http://schemas.microsoft.com/office/drawing/2014/main" id="{CF4240F9-8D60-4B6B-BF43-69E71A303974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72B5DA9-590A-4393-BC7D-9161E462B3AD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9C8724A-00CD-4873-B945-642BED1086C2}"/>
                </a:ext>
              </a:extLst>
            </p:cNvPr>
            <p:cNvSpPr txBox="1"/>
            <p:nvPr/>
          </p:nvSpPr>
          <p:spPr>
            <a:xfrm>
              <a:off x="9102825" y="1257962"/>
              <a:ext cx="17898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</a:t>
              </a: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system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14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2" grpId="0"/>
      <p:bldP spid="43" grpId="0"/>
      <p:bldP spid="44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50135E13-DD65-4959-995D-E32DD8E17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15" y="0"/>
            <a:ext cx="6844632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91881" y="1197937"/>
            <a:ext cx="2859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加载高度图</a:t>
            </a:r>
          </a:p>
        </p:txBody>
      </p:sp>
      <p:sp>
        <p:nvSpPr>
          <p:cNvPr id="21" name="矩形 20"/>
          <p:cNvSpPr/>
          <p:nvPr/>
        </p:nvSpPr>
        <p:spPr>
          <a:xfrm>
            <a:off x="691650" y="2117781"/>
            <a:ext cx="3472405" cy="2969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1.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生成三角形网格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2.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绑定纹理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3.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将纹理的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r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通道值作为顶点的高度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B45223-2B8C-4A3D-BD8B-02352482B3D8}"/>
              </a:ext>
            </a:extLst>
          </p:cNvPr>
          <p:cNvGrpSpPr/>
          <p:nvPr/>
        </p:nvGrpSpPr>
        <p:grpSpPr>
          <a:xfrm>
            <a:off x="4362102" y="2361887"/>
            <a:ext cx="2134225" cy="2134225"/>
            <a:chOff x="8930648" y="723588"/>
            <a:chExt cx="2134225" cy="2134225"/>
          </a:xfrm>
        </p:grpSpPr>
        <p:sp>
          <p:nvSpPr>
            <p:cNvPr id="16" name="圆角矩形 10">
              <a:extLst>
                <a:ext uri="{FF2B5EF4-FFF2-40B4-BE49-F238E27FC236}">
                  <a16:creationId xmlns:a16="http://schemas.microsoft.com/office/drawing/2014/main" id="{9585CB96-934D-4949-A09F-F42F03B30D5D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B96DA4A-96EE-418F-A8EC-2B2DBFDA75F0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AC48070-C2DC-45D7-A2DE-9E783AA13BE1}"/>
                </a:ext>
              </a:extLst>
            </p:cNvPr>
            <p:cNvSpPr txBox="1"/>
            <p:nvPr/>
          </p:nvSpPr>
          <p:spPr>
            <a:xfrm>
              <a:off x="9102825" y="1497302"/>
              <a:ext cx="1789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Terrain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37793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91881" y="1197937"/>
            <a:ext cx="2859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纹理贴图</a:t>
            </a:r>
          </a:p>
        </p:txBody>
      </p:sp>
      <p:sp>
        <p:nvSpPr>
          <p:cNvPr id="21" name="矩形 20"/>
          <p:cNvSpPr/>
          <p:nvPr/>
        </p:nvSpPr>
        <p:spPr>
          <a:xfrm>
            <a:off x="691650" y="2117781"/>
            <a:ext cx="4829474" cy="2230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1.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规定高度对应的纹理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2.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混合纹理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3.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加入混合参数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– 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坡度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B45223-2B8C-4A3D-BD8B-02352482B3D8}"/>
              </a:ext>
            </a:extLst>
          </p:cNvPr>
          <p:cNvGrpSpPr/>
          <p:nvPr/>
        </p:nvGrpSpPr>
        <p:grpSpPr>
          <a:xfrm>
            <a:off x="5702333" y="2361887"/>
            <a:ext cx="2134225" cy="2134225"/>
            <a:chOff x="8930648" y="723588"/>
            <a:chExt cx="2134225" cy="2134225"/>
          </a:xfrm>
        </p:grpSpPr>
        <p:sp>
          <p:nvSpPr>
            <p:cNvPr id="16" name="圆角矩形 10">
              <a:extLst>
                <a:ext uri="{FF2B5EF4-FFF2-40B4-BE49-F238E27FC236}">
                  <a16:creationId xmlns:a16="http://schemas.microsoft.com/office/drawing/2014/main" id="{9585CB96-934D-4949-A09F-F42F03B30D5D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B96DA4A-96EE-418F-A8EC-2B2DBFDA75F0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AC48070-C2DC-45D7-A2DE-9E783AA13BE1}"/>
                </a:ext>
              </a:extLst>
            </p:cNvPr>
            <p:cNvSpPr txBox="1"/>
            <p:nvPr/>
          </p:nvSpPr>
          <p:spPr>
            <a:xfrm>
              <a:off x="9102825" y="1497302"/>
              <a:ext cx="1789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Terrain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2CA45FB-12F7-4335-BF78-A31682AB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727" y="527379"/>
            <a:ext cx="2608222" cy="2608222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3A443F-E1AF-4952-9085-226C90A0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726" y="3620457"/>
            <a:ext cx="2608222" cy="260822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11572A-AC46-437C-91CF-0FE10BC35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726" y="527379"/>
            <a:ext cx="2608222" cy="2608222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DA9F17-9669-4300-85E3-2C4DE930C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726" y="3620457"/>
            <a:ext cx="2608222" cy="26082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719471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39B8BB1-13FC-42BF-9343-731D85CBE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6596" r="2660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60BAAB">
              <a:alpha val="90000"/>
            </a:srgbClr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85034" y="901803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移除矩阵平移部分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39388" y="1602285"/>
            <a:ext cx="5814376" cy="370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glm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::mat4 view =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glm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::mat4(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	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glm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::mat3(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	camera.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	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GetViewMatrix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()));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12799" y="894100"/>
            <a:ext cx="3878323" cy="584775"/>
          </a:xfrm>
          <a:prstGeom prst="rect">
            <a:avLst/>
          </a:prstGeom>
          <a:noFill/>
          <a:ln w="50800" cmpd="thickThin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cubemap</a:t>
            </a:r>
            <a:r>
              <a:rPr lang="zh-CN" altLang="en-US" sz="3200" b="1" dirty="0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贴图</a:t>
            </a:r>
          </a:p>
        </p:txBody>
      </p:sp>
      <p:sp>
        <p:nvSpPr>
          <p:cNvPr id="15" name="矩形 14"/>
          <p:cNvSpPr/>
          <p:nvPr/>
        </p:nvSpPr>
        <p:spPr>
          <a:xfrm>
            <a:off x="1312800" y="1830200"/>
            <a:ext cx="3337635" cy="325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绑定纹理类型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GL_TEXTURE_CUBE_MAP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glTexImage2D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传入不同纹理目标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922F51-B223-4BCA-90FC-2B11625BDE8F}"/>
              </a:ext>
            </a:extLst>
          </p:cNvPr>
          <p:cNvGrpSpPr/>
          <p:nvPr/>
        </p:nvGrpSpPr>
        <p:grpSpPr>
          <a:xfrm>
            <a:off x="5038411" y="2575730"/>
            <a:ext cx="2134225" cy="2134225"/>
            <a:chOff x="8930648" y="723588"/>
            <a:chExt cx="2134225" cy="2134225"/>
          </a:xfrm>
        </p:grpSpPr>
        <p:sp>
          <p:nvSpPr>
            <p:cNvPr id="19" name="圆角矩形 10">
              <a:extLst>
                <a:ext uri="{FF2B5EF4-FFF2-40B4-BE49-F238E27FC236}">
                  <a16:creationId xmlns:a16="http://schemas.microsoft.com/office/drawing/2014/main" id="{B907F38F-C124-40D7-94FA-22FAB61CF7F4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5B8AC31-DAC2-4DEB-B6A2-ED418DA024F2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7CC0651-C9A0-4331-B2DD-0F684B161E4B}"/>
                </a:ext>
              </a:extLst>
            </p:cNvPr>
            <p:cNvSpPr txBox="1"/>
            <p:nvPr/>
          </p:nvSpPr>
          <p:spPr>
            <a:xfrm>
              <a:off x="9102825" y="1498312"/>
              <a:ext cx="1789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  <a:ea typeface="Kozuka Gothic Pro R" panose="020B0400000000000000" pitchFamily="34" charset="-128"/>
                </a:rPr>
                <a:t>Skybox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928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0BAAB">
              <a:alpha val="90000"/>
            </a:srgbClr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85035" y="832544"/>
            <a:ext cx="35160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w Cen MT" panose="020B0602020104020603" pitchFamily="34" charset="0"/>
                <a:ea typeface="微软雅黑" panose="020B0503020204020204" pitchFamily="34" charset="-122"/>
              </a:rPr>
              <a:t>Gerstner Waves</a:t>
            </a:r>
            <a:endParaRPr lang="zh-CN" altLang="en-US" sz="4000" dirty="0">
              <a:solidFill>
                <a:schemeClr val="bg1"/>
              </a:solidFill>
              <a:latin typeface="Tw Cen MT" panose="020B0602020104020603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85035" y="1831546"/>
            <a:ext cx="3424142" cy="3025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对于三角面片上的每个顶点在不同时刻计算出其坐标（这一步在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vs</a:t>
            </a: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中实现），再传入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fs</a:t>
            </a: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进行渲染。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12800" y="894100"/>
            <a:ext cx="1989052" cy="584775"/>
          </a:xfrm>
          <a:prstGeom prst="rect">
            <a:avLst/>
          </a:prstGeom>
          <a:noFill/>
          <a:ln w="50800" cmpd="thickThin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obj</a:t>
            </a:r>
            <a:r>
              <a:rPr lang="zh-CN" altLang="en-US" sz="3200" b="1" dirty="0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导入</a:t>
            </a:r>
          </a:p>
        </p:txBody>
      </p:sp>
      <p:sp>
        <p:nvSpPr>
          <p:cNvPr id="15" name="矩形 14"/>
          <p:cNvSpPr/>
          <p:nvPr/>
        </p:nvSpPr>
        <p:spPr>
          <a:xfrm>
            <a:off x="1312800" y="1830200"/>
            <a:ext cx="3337635" cy="1958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 -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加入顶点数组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vn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-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法向量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 –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三角面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922F51-B223-4BCA-90FC-2B11625BDE8F}"/>
              </a:ext>
            </a:extLst>
          </p:cNvPr>
          <p:cNvGrpSpPr/>
          <p:nvPr/>
        </p:nvGrpSpPr>
        <p:grpSpPr>
          <a:xfrm>
            <a:off x="5028887" y="2361887"/>
            <a:ext cx="2134225" cy="2134225"/>
            <a:chOff x="8930648" y="723588"/>
            <a:chExt cx="2134225" cy="2134225"/>
          </a:xfrm>
        </p:grpSpPr>
        <p:sp>
          <p:nvSpPr>
            <p:cNvPr id="19" name="圆角矩形 10">
              <a:extLst>
                <a:ext uri="{FF2B5EF4-FFF2-40B4-BE49-F238E27FC236}">
                  <a16:creationId xmlns:a16="http://schemas.microsoft.com/office/drawing/2014/main" id="{B907F38F-C124-40D7-94FA-22FAB61CF7F4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5B8AC31-DAC2-4DEB-B6A2-ED418DA024F2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7CC0651-C9A0-4331-B2DD-0F684B161E4B}"/>
                </a:ext>
              </a:extLst>
            </p:cNvPr>
            <p:cNvSpPr txBox="1"/>
            <p:nvPr/>
          </p:nvSpPr>
          <p:spPr>
            <a:xfrm>
              <a:off x="9102825" y="1497302"/>
              <a:ext cx="1789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Fluid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161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0DCE96-A160-466D-9C28-BE5A4D895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3466"/>
            <a:ext cx="12192000" cy="3498836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9F529F84-910C-4112-87DE-9735D890AA99}"/>
              </a:ext>
            </a:extLst>
          </p:cNvPr>
          <p:cNvGrpSpPr/>
          <p:nvPr/>
        </p:nvGrpSpPr>
        <p:grpSpPr>
          <a:xfrm>
            <a:off x="10057775" y="0"/>
            <a:ext cx="2134225" cy="2134225"/>
            <a:chOff x="8930648" y="723588"/>
            <a:chExt cx="2134225" cy="2134225"/>
          </a:xfrm>
        </p:grpSpPr>
        <p:sp>
          <p:nvSpPr>
            <p:cNvPr id="23" name="圆角矩形 10">
              <a:extLst>
                <a:ext uri="{FF2B5EF4-FFF2-40B4-BE49-F238E27FC236}">
                  <a16:creationId xmlns:a16="http://schemas.microsoft.com/office/drawing/2014/main" id="{D86EE16D-634D-40F6-B090-7BCD7A70370A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03E4A33-F2C0-4447-BC86-BC1D64F78E92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8C2A55-F9E0-4160-9497-108EAF802D68}"/>
                </a:ext>
              </a:extLst>
            </p:cNvPr>
            <p:cNvSpPr txBox="1"/>
            <p:nvPr/>
          </p:nvSpPr>
          <p:spPr>
            <a:xfrm>
              <a:off x="9102825" y="1497302"/>
              <a:ext cx="1789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Fluid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  <p:pic>
        <p:nvPicPr>
          <p:cNvPr id="1026" name="Picture 2" descr="https://camo.githubusercontent.com/37436f80205fb8d7252439f954b164bbc5b7fef5/68747470733a2f2f696d672d626c6f672e6373646e2e6e65742f32303137303331393130303933363233313f77617465726d61726b2f322f746578742f6148523063446f764c324a736232637559334e6b626935755a5851765457466f59574a6f59584a68644746662f666f6e742f3561364c354c32542f666f6e7473697a652f3430302f66696c6c2f49304a42516b46434d413d3d2f646973736f6c76652f37302f677261766974792f536f75746845617374">
            <a:extLst>
              <a:ext uri="{FF2B5EF4-FFF2-40B4-BE49-F238E27FC236}">
                <a16:creationId xmlns:a16="http://schemas.microsoft.com/office/drawing/2014/main" id="{CE7FC5E6-82A5-40B7-98FB-6D4F171D0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8" y="1091736"/>
            <a:ext cx="6550818" cy="14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https://camo.githubusercontent.com/1cb92ecab0019ff9ae41f67eb76e90df37099144/68747470733a2f2f75706c6f61642d696d616765732e6a69616e7368752e696f2f75706c6f61645f696d616765732f363731383036332d656238373131633932656464383863312e706e673f696d6167654d6f6772322f6175746f2d6f7269656e742f7374726970253743696d61676556696577322f322f772f3430302f666f726d61742f77656270">
            <a:extLst>
              <a:ext uri="{FF2B5EF4-FFF2-40B4-BE49-F238E27FC236}">
                <a16:creationId xmlns:a16="http://schemas.microsoft.com/office/drawing/2014/main" id="{E21C6B17-2CFF-4D44-B726-410791F9F7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61347" y="894347"/>
            <a:ext cx="2687053" cy="268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0" descr="https://camo.githubusercontent.com/1cb92ecab0019ff9ae41f67eb76e90df37099144/68747470733a2f2f75706c6f61642d696d616765732e6a69616e7368752e696f2f75706c6f61645f696d616765732f363731383036332d656238373131633932656464383863312e706e673f696d6167654d6f6772322f6175746f2d6f7269656e742f7374726970253743696d61676556696577322f322f772f3430302f666f726d61742f77656270">
            <a:extLst>
              <a:ext uri="{FF2B5EF4-FFF2-40B4-BE49-F238E27FC236}">
                <a16:creationId xmlns:a16="http://schemas.microsoft.com/office/drawing/2014/main" id="{55E59B74-C3A0-4DD3-ACB6-9BEFED7D7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5263" y="-661737"/>
            <a:ext cx="4243137" cy="42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8B1E78-1CDD-485B-967F-FA4F9E230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07" y="2660791"/>
            <a:ext cx="5080000" cy="24892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956D598-073B-4EA8-8E4A-3FA0A4C5B8CA}"/>
              </a:ext>
            </a:extLst>
          </p:cNvPr>
          <p:cNvSpPr/>
          <p:nvPr/>
        </p:nvSpPr>
        <p:spPr>
          <a:xfrm>
            <a:off x="1420206" y="404381"/>
            <a:ext cx="46757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Gerstner Waves</a:t>
            </a:r>
            <a:endParaRPr lang="zh-CN" altLang="en-US" sz="2800" b="1" dirty="0">
              <a:solidFill>
                <a:srgbClr val="81C9B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9553933"/>
      </p:ext>
    </p:extLst>
  </p:cSld>
  <p:clrMapOvr>
    <a:masterClrMapping/>
  </p:clrMapOvr>
  <p:transition spd="slow" advTm="3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-104621" y="460784"/>
            <a:ext cx="1291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60BAAB"/>
                </a:solidFill>
                <a:latin typeface="Tw Cen MT" panose="020B0602020104020603" pitchFamily="34" charset="0"/>
                <a:ea typeface="Kozuka Gothic Pro R" panose="020B0400000000000000" pitchFamily="34" charset="-128"/>
              </a:rPr>
              <a:t>x</a:t>
            </a:r>
            <a:endParaRPr lang="zh-CN" altLang="en-US" sz="4000" dirty="0">
              <a:solidFill>
                <a:srgbClr val="60BAAB"/>
              </a:solidFill>
              <a:latin typeface="Tw Cen MT" panose="020B0602020104020603" pitchFamily="34" charset="0"/>
              <a:ea typeface="Kozuka Gothic Pro R" panose="020B0400000000000000" pitchFamily="34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104621" y="1405398"/>
            <a:ext cx="1291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60BAAB"/>
                </a:solidFill>
              </a:rPr>
              <a:t>y</a:t>
            </a:r>
            <a:endParaRPr lang="zh-CN" altLang="en-US" sz="4000" dirty="0">
              <a:solidFill>
                <a:srgbClr val="60BAAB"/>
              </a:solidFill>
              <a:latin typeface="Tw Cen MT" panose="020B0602020104020603" pitchFamily="34" charset="0"/>
              <a:ea typeface="Kozuka Gothic Pro R" panose="020B04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04621" y="2350012"/>
            <a:ext cx="1291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60BAAB"/>
                </a:solidFill>
              </a:rPr>
              <a:t>z</a:t>
            </a:r>
            <a:endParaRPr lang="zh-CN" altLang="en-US" sz="4000" dirty="0">
              <a:solidFill>
                <a:srgbClr val="60BAAB"/>
              </a:solidFill>
              <a:latin typeface="Tw Cen MT" panose="020B0602020104020603" pitchFamily="34" charset="0"/>
              <a:ea typeface="Kozuka Gothic Pro R" panose="020B0400000000000000" pitchFamily="3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0DCE96-A160-466D-9C28-BE5A4D895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0635"/>
            <a:ext cx="12192000" cy="5291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68EF8A-BB24-4F12-80BF-BF7B4B10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47" y="460783"/>
            <a:ext cx="8877300" cy="742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685606-CE40-4E2D-BF3F-C5B7017B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47" y="1504655"/>
            <a:ext cx="8867775" cy="714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FE089D-CF96-4B07-AD53-F12002DF9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47" y="2359842"/>
            <a:ext cx="5753100" cy="857250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9F529F84-910C-4112-87DE-9735D890AA99}"/>
              </a:ext>
            </a:extLst>
          </p:cNvPr>
          <p:cNvGrpSpPr/>
          <p:nvPr/>
        </p:nvGrpSpPr>
        <p:grpSpPr>
          <a:xfrm>
            <a:off x="10057775" y="0"/>
            <a:ext cx="2134225" cy="2134225"/>
            <a:chOff x="8930648" y="723588"/>
            <a:chExt cx="2134225" cy="2134225"/>
          </a:xfrm>
        </p:grpSpPr>
        <p:sp>
          <p:nvSpPr>
            <p:cNvPr id="23" name="圆角矩形 10">
              <a:extLst>
                <a:ext uri="{FF2B5EF4-FFF2-40B4-BE49-F238E27FC236}">
                  <a16:creationId xmlns:a16="http://schemas.microsoft.com/office/drawing/2014/main" id="{D86EE16D-634D-40F6-B090-7BCD7A70370A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03E4A33-F2C0-4447-BC86-BC1D64F78E92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8C2A55-F9E0-4160-9497-108EAF802D68}"/>
                </a:ext>
              </a:extLst>
            </p:cNvPr>
            <p:cNvSpPr txBox="1"/>
            <p:nvPr/>
          </p:nvSpPr>
          <p:spPr>
            <a:xfrm>
              <a:off x="9102825" y="1497302"/>
              <a:ext cx="1789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Fluid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52075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9F529F84-910C-4112-87DE-9735D890AA99}"/>
              </a:ext>
            </a:extLst>
          </p:cNvPr>
          <p:cNvGrpSpPr/>
          <p:nvPr/>
        </p:nvGrpSpPr>
        <p:grpSpPr>
          <a:xfrm>
            <a:off x="10057775" y="0"/>
            <a:ext cx="2134225" cy="2134225"/>
            <a:chOff x="8930648" y="723588"/>
            <a:chExt cx="2134225" cy="2134225"/>
          </a:xfrm>
        </p:grpSpPr>
        <p:sp>
          <p:nvSpPr>
            <p:cNvPr id="23" name="圆角矩形 10">
              <a:extLst>
                <a:ext uri="{FF2B5EF4-FFF2-40B4-BE49-F238E27FC236}">
                  <a16:creationId xmlns:a16="http://schemas.microsoft.com/office/drawing/2014/main" id="{D86EE16D-634D-40F6-B090-7BCD7A70370A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03E4A33-F2C0-4447-BC86-BC1D64F78E92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8C2A55-F9E0-4160-9497-108EAF802D68}"/>
                </a:ext>
              </a:extLst>
            </p:cNvPr>
            <p:cNvSpPr txBox="1"/>
            <p:nvPr/>
          </p:nvSpPr>
          <p:spPr>
            <a:xfrm>
              <a:off x="9102825" y="1497302"/>
              <a:ext cx="1789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Fluid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  <p:pic>
        <p:nvPicPr>
          <p:cNvPr id="2054" name="Picture 6" descr="img">
            <a:extLst>
              <a:ext uri="{FF2B5EF4-FFF2-40B4-BE49-F238E27FC236}">
                <a16:creationId xmlns:a16="http://schemas.microsoft.com/office/drawing/2014/main" id="{B700A50F-C6DB-4A34-A49E-936651AB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4" y="1147006"/>
            <a:ext cx="3612482" cy="248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g">
            <a:extLst>
              <a:ext uri="{FF2B5EF4-FFF2-40B4-BE49-F238E27FC236}">
                <a16:creationId xmlns:a16="http://schemas.microsoft.com/office/drawing/2014/main" id="{2B1E6809-DA33-4243-A24C-FD0FD81F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74" y="3815862"/>
            <a:ext cx="5789768" cy="234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DD79BA-9BD3-4DD6-BA46-34580E932556}"/>
              </a:ext>
            </a:extLst>
          </p:cNvPr>
          <p:cNvSpPr/>
          <p:nvPr/>
        </p:nvSpPr>
        <p:spPr>
          <a:xfrm>
            <a:off x="997241" y="589048"/>
            <a:ext cx="23395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reflections</a:t>
            </a:r>
            <a:endParaRPr lang="zh-CN" altLang="en-US" sz="2800" b="1" dirty="0">
              <a:solidFill>
                <a:srgbClr val="81C9B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6629D6-5EAA-4A36-AD31-0FABD9DA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14" y="1791334"/>
            <a:ext cx="5714286" cy="50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4460"/>
      </p:ext>
    </p:extLst>
  </p:cSld>
  <p:clrMapOvr>
    <a:masterClrMapping/>
  </p:clrMapOvr>
  <p:transition spd="slow" advTm="3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342B088-DBD2-4513-8535-72BBDC4D3B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4141" r="17070"/>
          <a:stretch/>
        </p:blipFill>
        <p:spPr>
          <a:xfrm>
            <a:off x="5429214" y="6576"/>
            <a:ext cx="6762786" cy="685142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文本框 19"/>
          <p:cNvSpPr txBox="1"/>
          <p:nvPr/>
        </p:nvSpPr>
        <p:spPr>
          <a:xfrm>
            <a:off x="691881" y="1197937"/>
            <a:ext cx="3754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早期文本渲染</a:t>
            </a:r>
          </a:p>
        </p:txBody>
      </p:sp>
      <p:sp>
        <p:nvSpPr>
          <p:cNvPr id="21" name="矩形 20"/>
          <p:cNvSpPr/>
          <p:nvPr/>
        </p:nvSpPr>
        <p:spPr>
          <a:xfrm>
            <a:off x="691650" y="2117781"/>
            <a:ext cx="3472405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1.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一种字体对应一张位图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2.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一个字符对应位图中一块特定的纹理区域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3.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将特定字符的纹理渲染到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2D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四边形上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B45223-2B8C-4A3D-BD8B-02352482B3D8}"/>
              </a:ext>
            </a:extLst>
          </p:cNvPr>
          <p:cNvGrpSpPr/>
          <p:nvPr/>
        </p:nvGrpSpPr>
        <p:grpSpPr>
          <a:xfrm>
            <a:off x="4362102" y="2361887"/>
            <a:ext cx="2134225" cy="2134225"/>
            <a:chOff x="8930648" y="723588"/>
            <a:chExt cx="2134225" cy="2134225"/>
          </a:xfrm>
        </p:grpSpPr>
        <p:sp>
          <p:nvSpPr>
            <p:cNvPr id="16" name="圆角矩形 10">
              <a:extLst>
                <a:ext uri="{FF2B5EF4-FFF2-40B4-BE49-F238E27FC236}">
                  <a16:creationId xmlns:a16="http://schemas.microsoft.com/office/drawing/2014/main" id="{9585CB96-934D-4949-A09F-F42F03B30D5D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B96DA4A-96EE-418F-A8EC-2B2DBFDA75F0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AC48070-C2DC-45D7-A2DE-9E783AA13BE1}"/>
                </a:ext>
              </a:extLst>
            </p:cNvPr>
            <p:cNvSpPr txBox="1"/>
            <p:nvPr/>
          </p:nvSpPr>
          <p:spPr>
            <a:xfrm>
              <a:off x="9102825" y="1497302"/>
              <a:ext cx="1789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Text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  <p:pic>
        <p:nvPicPr>
          <p:cNvPr id="11" name="Picture 2" descr="https://learnopengl-cn.github.io/img/06/02/bitmapfont.png">
            <a:extLst>
              <a:ext uri="{FF2B5EF4-FFF2-40B4-BE49-F238E27FC236}">
                <a16:creationId xmlns:a16="http://schemas.microsoft.com/office/drawing/2014/main" id="{C89B47E4-7878-43BE-AA05-91132424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86" y="1942088"/>
            <a:ext cx="4876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55651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4557299" y="403854"/>
            <a:ext cx="30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Adobe 黑体 Std R" panose="020B0400000000000000" pitchFamily="34" charset="-122"/>
              </a:rPr>
              <a:t>时间森林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Kozuka Gothic Pro R" panose="020B0400000000000000" pitchFamily="34" charset="-128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" b="5104"/>
          <a:stretch>
            <a:fillRect/>
          </a:stretch>
        </p:blipFill>
        <p:spPr>
          <a:xfrm>
            <a:off x="3728967" y="1509536"/>
            <a:ext cx="4724569" cy="2711653"/>
          </a:xfrm>
          <a:custGeom>
            <a:avLst/>
            <a:gdLst>
              <a:gd name="connsiteX0" fmla="*/ 0 w 4724569"/>
              <a:gd name="connsiteY0" fmla="*/ 0 h 2711653"/>
              <a:gd name="connsiteX1" fmla="*/ 4724569 w 4724569"/>
              <a:gd name="connsiteY1" fmla="*/ 0 h 2711653"/>
              <a:gd name="connsiteX2" fmla="*/ 4724569 w 4724569"/>
              <a:gd name="connsiteY2" fmla="*/ 2711653 h 2711653"/>
              <a:gd name="connsiteX3" fmla="*/ 0 w 4724569"/>
              <a:gd name="connsiteY3" fmla="*/ 2711653 h 271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4569" h="2711653">
                <a:moveTo>
                  <a:pt x="0" y="0"/>
                </a:moveTo>
                <a:lnTo>
                  <a:pt x="4724569" y="0"/>
                </a:lnTo>
                <a:lnTo>
                  <a:pt x="4724569" y="2711653"/>
                </a:lnTo>
                <a:lnTo>
                  <a:pt x="0" y="2711653"/>
                </a:lnTo>
                <a:close/>
              </a:path>
            </a:pathLst>
          </a:custGeom>
          <a:effectLst>
            <a:reflection blurRad="6350" stA="88000" endPos="11000" dir="5400000" sy="-100000" algn="bl" rotWithShape="0"/>
          </a:effectLst>
        </p:spPr>
      </p:pic>
      <p:sp>
        <p:nvSpPr>
          <p:cNvPr id="30" name="矩形 29"/>
          <p:cNvSpPr/>
          <p:nvPr/>
        </p:nvSpPr>
        <p:spPr>
          <a:xfrm>
            <a:off x="4063931" y="972155"/>
            <a:ext cx="406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0B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专注种树</a:t>
            </a:r>
            <a:r>
              <a:rPr lang="en-US" altLang="zh-CN" dirty="0">
                <a:solidFill>
                  <a:srgbClr val="60B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dirty="0">
                <a:solidFill>
                  <a:srgbClr val="60B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年？</a:t>
            </a:r>
            <a:r>
              <a:rPr lang="en-US" altLang="zh-CN" dirty="0">
                <a:solidFill>
                  <a:srgbClr val="60B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rgbClr val="60B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71"/>
          <p:cNvSpPr>
            <a:spLocks noEditPoints="1"/>
          </p:cNvSpPr>
          <p:nvPr/>
        </p:nvSpPr>
        <p:spPr bwMode="auto">
          <a:xfrm>
            <a:off x="2005746" y="4922815"/>
            <a:ext cx="228600" cy="228600"/>
          </a:xfrm>
          <a:custGeom>
            <a:avLst/>
            <a:gdLst>
              <a:gd name="T0" fmla="*/ 0 w 64"/>
              <a:gd name="T1" fmla="*/ 28 h 64"/>
              <a:gd name="T2" fmla="*/ 64 w 64"/>
              <a:gd name="T3" fmla="*/ 0 h 64"/>
              <a:gd name="T4" fmla="*/ 36 w 64"/>
              <a:gd name="T5" fmla="*/ 64 h 64"/>
              <a:gd name="T6" fmla="*/ 0 w 64"/>
              <a:gd name="T7" fmla="*/ 28 h 64"/>
              <a:gd name="T8" fmla="*/ 10 w 64"/>
              <a:gd name="T9" fmla="*/ 28 h 64"/>
              <a:gd name="T10" fmla="*/ 23 w 64"/>
              <a:gd name="T11" fmla="*/ 34 h 64"/>
              <a:gd name="T12" fmla="*/ 44 w 64"/>
              <a:gd name="T13" fmla="*/ 14 h 64"/>
              <a:gd name="T14" fmla="*/ 10 w 64"/>
              <a:gd name="T15" fmla="*/ 28 h 64"/>
              <a:gd name="T16" fmla="*/ 27 w 64"/>
              <a:gd name="T17" fmla="*/ 40 h 64"/>
              <a:gd name="T18" fmla="*/ 35 w 64"/>
              <a:gd name="T19" fmla="*/ 50 h 64"/>
              <a:gd name="T20" fmla="*/ 48 w 64"/>
              <a:gd name="T21" fmla="*/ 21 h 64"/>
              <a:gd name="T22" fmla="*/ 27 w 64"/>
              <a:gd name="T23" fmla="*/ 4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64">
                <a:moveTo>
                  <a:pt x="0" y="28"/>
                </a:moveTo>
                <a:cubicBezTo>
                  <a:pt x="19" y="15"/>
                  <a:pt x="41" y="6"/>
                  <a:pt x="64" y="0"/>
                </a:cubicBezTo>
                <a:cubicBezTo>
                  <a:pt x="55" y="21"/>
                  <a:pt x="46" y="43"/>
                  <a:pt x="36" y="64"/>
                </a:cubicBezTo>
                <a:cubicBezTo>
                  <a:pt x="27" y="49"/>
                  <a:pt x="15" y="36"/>
                  <a:pt x="0" y="28"/>
                </a:cubicBezTo>
                <a:close/>
                <a:moveTo>
                  <a:pt x="10" y="28"/>
                </a:moveTo>
                <a:cubicBezTo>
                  <a:pt x="14" y="30"/>
                  <a:pt x="18" y="32"/>
                  <a:pt x="23" y="34"/>
                </a:cubicBezTo>
                <a:cubicBezTo>
                  <a:pt x="31" y="29"/>
                  <a:pt x="37" y="21"/>
                  <a:pt x="44" y="14"/>
                </a:cubicBezTo>
                <a:cubicBezTo>
                  <a:pt x="32" y="18"/>
                  <a:pt x="21" y="23"/>
                  <a:pt x="10" y="28"/>
                </a:cubicBezTo>
                <a:close/>
                <a:moveTo>
                  <a:pt x="27" y="40"/>
                </a:moveTo>
                <a:cubicBezTo>
                  <a:pt x="29" y="44"/>
                  <a:pt x="32" y="47"/>
                  <a:pt x="35" y="50"/>
                </a:cubicBezTo>
                <a:cubicBezTo>
                  <a:pt x="40" y="41"/>
                  <a:pt x="44" y="31"/>
                  <a:pt x="48" y="21"/>
                </a:cubicBezTo>
                <a:cubicBezTo>
                  <a:pt x="41" y="27"/>
                  <a:pt x="34" y="34"/>
                  <a:pt x="27" y="40"/>
                </a:cubicBezTo>
                <a:close/>
              </a:path>
            </a:pathLst>
          </a:custGeom>
          <a:solidFill>
            <a:srgbClr val="60BAAB"/>
          </a:solidFill>
          <a:ln w="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1"/>
          <p:cNvSpPr>
            <a:spLocks noEditPoints="1"/>
          </p:cNvSpPr>
          <p:nvPr/>
        </p:nvSpPr>
        <p:spPr bwMode="auto">
          <a:xfrm>
            <a:off x="7338607" y="4919640"/>
            <a:ext cx="200331" cy="185737"/>
          </a:xfrm>
          <a:custGeom>
            <a:avLst/>
            <a:gdLst>
              <a:gd name="T0" fmla="*/ 0 w 67"/>
              <a:gd name="T1" fmla="*/ 25 h 62"/>
              <a:gd name="T2" fmla="*/ 16 w 67"/>
              <a:gd name="T3" fmla="*/ 1 h 62"/>
              <a:gd name="T4" fmla="*/ 36 w 67"/>
              <a:gd name="T5" fmla="*/ 0 h 62"/>
              <a:gd name="T6" fmla="*/ 48 w 67"/>
              <a:gd name="T7" fmla="*/ 13 h 62"/>
              <a:gd name="T8" fmla="*/ 46 w 67"/>
              <a:gd name="T9" fmla="*/ 40 h 62"/>
              <a:gd name="T10" fmla="*/ 67 w 67"/>
              <a:gd name="T11" fmla="*/ 59 h 62"/>
              <a:gd name="T12" fmla="*/ 58 w 67"/>
              <a:gd name="T13" fmla="*/ 62 h 62"/>
              <a:gd name="T14" fmla="*/ 42 w 67"/>
              <a:gd name="T15" fmla="*/ 45 h 62"/>
              <a:gd name="T16" fmla="*/ 20 w 67"/>
              <a:gd name="T17" fmla="*/ 49 h 62"/>
              <a:gd name="T18" fmla="*/ 0 w 67"/>
              <a:gd name="T19" fmla="*/ 25 h 62"/>
              <a:gd name="T20" fmla="*/ 20 w 67"/>
              <a:gd name="T21" fmla="*/ 6 h 62"/>
              <a:gd name="T22" fmla="*/ 8 w 67"/>
              <a:gd name="T23" fmla="*/ 25 h 62"/>
              <a:gd name="T24" fmla="*/ 41 w 67"/>
              <a:gd name="T25" fmla="*/ 34 h 62"/>
              <a:gd name="T26" fmla="*/ 20 w 67"/>
              <a:gd name="T27" fmla="*/ 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62">
                <a:moveTo>
                  <a:pt x="0" y="25"/>
                </a:moveTo>
                <a:cubicBezTo>
                  <a:pt x="1" y="15"/>
                  <a:pt x="6" y="4"/>
                  <a:pt x="16" y="1"/>
                </a:cubicBezTo>
                <a:cubicBezTo>
                  <a:pt x="23" y="1"/>
                  <a:pt x="29" y="1"/>
                  <a:pt x="36" y="0"/>
                </a:cubicBezTo>
                <a:cubicBezTo>
                  <a:pt x="40" y="5"/>
                  <a:pt x="44" y="9"/>
                  <a:pt x="48" y="13"/>
                </a:cubicBezTo>
                <a:cubicBezTo>
                  <a:pt x="51" y="22"/>
                  <a:pt x="48" y="32"/>
                  <a:pt x="46" y="40"/>
                </a:cubicBezTo>
                <a:cubicBezTo>
                  <a:pt x="53" y="47"/>
                  <a:pt x="60" y="53"/>
                  <a:pt x="67" y="59"/>
                </a:cubicBezTo>
                <a:cubicBezTo>
                  <a:pt x="64" y="60"/>
                  <a:pt x="61" y="61"/>
                  <a:pt x="58" y="62"/>
                </a:cubicBezTo>
                <a:cubicBezTo>
                  <a:pt x="53" y="56"/>
                  <a:pt x="47" y="51"/>
                  <a:pt x="42" y="45"/>
                </a:cubicBezTo>
                <a:cubicBezTo>
                  <a:pt x="35" y="47"/>
                  <a:pt x="28" y="50"/>
                  <a:pt x="20" y="49"/>
                </a:cubicBezTo>
                <a:cubicBezTo>
                  <a:pt x="10" y="45"/>
                  <a:pt x="2" y="36"/>
                  <a:pt x="0" y="25"/>
                </a:cubicBezTo>
                <a:close/>
                <a:moveTo>
                  <a:pt x="20" y="6"/>
                </a:moveTo>
                <a:cubicBezTo>
                  <a:pt x="13" y="9"/>
                  <a:pt x="6" y="16"/>
                  <a:pt x="8" y="25"/>
                </a:cubicBezTo>
                <a:cubicBezTo>
                  <a:pt x="5" y="43"/>
                  <a:pt x="33" y="49"/>
                  <a:pt x="41" y="34"/>
                </a:cubicBezTo>
                <a:cubicBezTo>
                  <a:pt x="51" y="21"/>
                  <a:pt x="35" y="1"/>
                  <a:pt x="20" y="6"/>
                </a:cubicBezTo>
                <a:close/>
              </a:path>
            </a:pathLst>
          </a:custGeom>
          <a:solidFill>
            <a:srgbClr val="60BAAB"/>
          </a:solidFill>
          <a:ln w="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37"/>
          <p:cNvSpPr>
            <a:spLocks/>
          </p:cNvSpPr>
          <p:nvPr/>
        </p:nvSpPr>
        <p:spPr bwMode="auto">
          <a:xfrm>
            <a:off x="9969409" y="4867304"/>
            <a:ext cx="257452" cy="238073"/>
          </a:xfrm>
          <a:custGeom>
            <a:avLst/>
            <a:gdLst>
              <a:gd name="T0" fmla="*/ 0 w 41"/>
              <a:gd name="T1" fmla="*/ 16 h 38"/>
              <a:gd name="T2" fmla="*/ 41 w 41"/>
              <a:gd name="T3" fmla="*/ 0 h 38"/>
              <a:gd name="T4" fmla="*/ 24 w 41"/>
              <a:gd name="T5" fmla="*/ 38 h 38"/>
              <a:gd name="T6" fmla="*/ 0 w 41"/>
              <a:gd name="T7" fmla="*/ 1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38">
                <a:moveTo>
                  <a:pt x="0" y="16"/>
                </a:moveTo>
                <a:cubicBezTo>
                  <a:pt x="14" y="11"/>
                  <a:pt x="27" y="5"/>
                  <a:pt x="41" y="0"/>
                </a:cubicBezTo>
                <a:cubicBezTo>
                  <a:pt x="36" y="13"/>
                  <a:pt x="30" y="25"/>
                  <a:pt x="24" y="38"/>
                </a:cubicBezTo>
                <a:cubicBezTo>
                  <a:pt x="22" y="25"/>
                  <a:pt x="12" y="18"/>
                  <a:pt x="0" y="16"/>
                </a:cubicBezTo>
                <a:close/>
              </a:path>
            </a:pathLst>
          </a:custGeom>
          <a:solidFill>
            <a:srgbClr val="60BAAB"/>
          </a:solidFill>
          <a:ln w="0" cap="flat">
            <a:solidFill>
              <a:srgbClr val="F7F9F7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96817" y="5223667"/>
            <a:ext cx="2446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Inspiration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微软雅黑 Light" panose="020B0502040204020203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013147" y="5223667"/>
            <a:ext cx="1532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Scene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微软雅黑 Light" panose="020B0502040204020203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672510" y="5223667"/>
            <a:ext cx="1532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Skills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699595" y="5223667"/>
            <a:ext cx="2797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Inception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微软雅黑 Light" panose="020B0502040204020203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96817" y="5847556"/>
            <a:ext cx="2446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灵感来源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900968" y="5863738"/>
            <a:ext cx="1756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场景内容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424008" y="5847556"/>
            <a:ext cx="2029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使用技术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9058275" y="5859421"/>
            <a:ext cx="207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功能展望</a:t>
            </a:r>
          </a:p>
        </p:txBody>
      </p:sp>
      <p:sp>
        <p:nvSpPr>
          <p:cNvPr id="48" name="Freeform 344"/>
          <p:cNvSpPr>
            <a:spLocks/>
          </p:cNvSpPr>
          <p:nvPr/>
        </p:nvSpPr>
        <p:spPr bwMode="auto">
          <a:xfrm>
            <a:off x="4664817" y="4919640"/>
            <a:ext cx="252072" cy="185737"/>
          </a:xfrm>
          <a:custGeom>
            <a:avLst/>
            <a:gdLst>
              <a:gd name="T0" fmla="*/ 1 w 67"/>
              <a:gd name="T1" fmla="*/ 6 h 50"/>
              <a:gd name="T2" fmla="*/ 44 w 67"/>
              <a:gd name="T3" fmla="*/ 4 h 50"/>
              <a:gd name="T4" fmla="*/ 67 w 67"/>
              <a:gd name="T5" fmla="*/ 6 h 50"/>
              <a:gd name="T6" fmla="*/ 51 w 67"/>
              <a:gd name="T7" fmla="*/ 10 h 50"/>
              <a:gd name="T8" fmla="*/ 66 w 67"/>
              <a:gd name="T9" fmla="*/ 41 h 50"/>
              <a:gd name="T10" fmla="*/ 50 w 67"/>
              <a:gd name="T11" fmla="*/ 40 h 50"/>
              <a:gd name="T12" fmla="*/ 46 w 67"/>
              <a:gd name="T13" fmla="*/ 14 h 50"/>
              <a:gd name="T14" fmla="*/ 22 w 67"/>
              <a:gd name="T15" fmla="*/ 14 h 50"/>
              <a:gd name="T16" fmla="*/ 17 w 67"/>
              <a:gd name="T17" fmla="*/ 45 h 50"/>
              <a:gd name="T18" fmla="*/ 4 w 67"/>
              <a:gd name="T19" fmla="*/ 45 h 50"/>
              <a:gd name="T20" fmla="*/ 18 w 67"/>
              <a:gd name="T21" fmla="*/ 11 h 50"/>
              <a:gd name="T22" fmla="*/ 1 w 67"/>
              <a:gd name="T23" fmla="*/ 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7" h="50">
                <a:moveTo>
                  <a:pt x="1" y="6"/>
                </a:moveTo>
                <a:cubicBezTo>
                  <a:pt x="16" y="8"/>
                  <a:pt x="30" y="0"/>
                  <a:pt x="44" y="4"/>
                </a:cubicBezTo>
                <a:cubicBezTo>
                  <a:pt x="52" y="6"/>
                  <a:pt x="59" y="5"/>
                  <a:pt x="67" y="6"/>
                </a:cubicBezTo>
                <a:cubicBezTo>
                  <a:pt x="64" y="13"/>
                  <a:pt x="59" y="14"/>
                  <a:pt x="51" y="10"/>
                </a:cubicBezTo>
                <a:cubicBezTo>
                  <a:pt x="58" y="19"/>
                  <a:pt x="66" y="30"/>
                  <a:pt x="66" y="41"/>
                </a:cubicBezTo>
                <a:cubicBezTo>
                  <a:pt x="63" y="50"/>
                  <a:pt x="53" y="46"/>
                  <a:pt x="50" y="40"/>
                </a:cubicBezTo>
                <a:cubicBezTo>
                  <a:pt x="57" y="30"/>
                  <a:pt x="54" y="21"/>
                  <a:pt x="46" y="14"/>
                </a:cubicBezTo>
                <a:cubicBezTo>
                  <a:pt x="38" y="14"/>
                  <a:pt x="30" y="14"/>
                  <a:pt x="22" y="14"/>
                </a:cubicBezTo>
                <a:cubicBezTo>
                  <a:pt x="13" y="22"/>
                  <a:pt x="15" y="34"/>
                  <a:pt x="17" y="45"/>
                </a:cubicBezTo>
                <a:cubicBezTo>
                  <a:pt x="13" y="45"/>
                  <a:pt x="8" y="45"/>
                  <a:pt x="4" y="45"/>
                </a:cubicBezTo>
                <a:cubicBezTo>
                  <a:pt x="0" y="32"/>
                  <a:pt x="10" y="20"/>
                  <a:pt x="18" y="11"/>
                </a:cubicBezTo>
                <a:cubicBezTo>
                  <a:pt x="10" y="14"/>
                  <a:pt x="5" y="12"/>
                  <a:pt x="1" y="6"/>
                </a:cubicBezTo>
                <a:close/>
              </a:path>
            </a:pathLst>
          </a:custGeom>
          <a:solidFill>
            <a:srgbClr val="60BAAB"/>
          </a:solidFill>
          <a:ln w="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60BAAB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6546574" y="1509536"/>
            <a:ext cx="1556439" cy="2545629"/>
          </a:xfrm>
          <a:custGeom>
            <a:avLst/>
            <a:gdLst>
              <a:gd name="connsiteX0" fmla="*/ 26809 w 2836785"/>
              <a:gd name="connsiteY0" fmla="*/ 0 h 4079427"/>
              <a:gd name="connsiteX1" fmla="*/ 2703207 w 2836785"/>
              <a:gd name="connsiteY1" fmla="*/ 0 h 4079427"/>
              <a:gd name="connsiteX2" fmla="*/ 2836785 w 2836785"/>
              <a:gd name="connsiteY2" fmla="*/ 133578 h 4079427"/>
              <a:gd name="connsiteX3" fmla="*/ 2836785 w 2836785"/>
              <a:gd name="connsiteY3" fmla="*/ 4079427 h 4079427"/>
              <a:gd name="connsiteX4" fmla="*/ 1377258 w 2836785"/>
              <a:gd name="connsiteY4" fmla="*/ 4071251 h 4079427"/>
              <a:gd name="connsiteX5" fmla="*/ 0 w 2836785"/>
              <a:gd name="connsiteY5" fmla="*/ 5413 h 407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6785" h="4079427">
                <a:moveTo>
                  <a:pt x="26809" y="0"/>
                </a:moveTo>
                <a:lnTo>
                  <a:pt x="2703207" y="0"/>
                </a:lnTo>
                <a:cubicBezTo>
                  <a:pt x="2776980" y="0"/>
                  <a:pt x="2836785" y="59805"/>
                  <a:pt x="2836785" y="133578"/>
                </a:cubicBezTo>
                <a:lnTo>
                  <a:pt x="2836785" y="4079427"/>
                </a:lnTo>
                <a:lnTo>
                  <a:pt x="1377258" y="4071251"/>
                </a:lnTo>
                <a:lnTo>
                  <a:pt x="0" y="5413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22B1C5-1F7D-42F1-A650-EC29330B04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9" b="6577"/>
          <a:stretch/>
        </p:blipFill>
        <p:spPr>
          <a:xfrm>
            <a:off x="4298785" y="1670458"/>
            <a:ext cx="3602590" cy="222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1612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 animBg="1"/>
      <p:bldP spid="36" grpId="0" animBg="1"/>
      <p:bldP spid="38" grpId="0" animBg="1"/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39B8BB1-13FC-42BF-9343-731D85CBE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6596" r="2660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60BAAB">
              <a:alpha val="90000"/>
            </a:srgbClr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922F51-B223-4BCA-90FC-2B11625BDE8F}"/>
              </a:ext>
            </a:extLst>
          </p:cNvPr>
          <p:cNvGrpSpPr/>
          <p:nvPr/>
        </p:nvGrpSpPr>
        <p:grpSpPr>
          <a:xfrm>
            <a:off x="5038411" y="2575730"/>
            <a:ext cx="2134225" cy="2134225"/>
            <a:chOff x="8930648" y="723588"/>
            <a:chExt cx="2134225" cy="2134225"/>
          </a:xfrm>
        </p:grpSpPr>
        <p:sp>
          <p:nvSpPr>
            <p:cNvPr id="19" name="圆角矩形 10">
              <a:extLst>
                <a:ext uri="{FF2B5EF4-FFF2-40B4-BE49-F238E27FC236}">
                  <a16:creationId xmlns:a16="http://schemas.microsoft.com/office/drawing/2014/main" id="{B907F38F-C124-40D7-94FA-22FAB61CF7F4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5B8AC31-DAC2-4DEB-B6A2-ED418DA024F2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7CC0651-C9A0-4331-B2DD-0F684B161E4B}"/>
                </a:ext>
              </a:extLst>
            </p:cNvPr>
            <p:cNvSpPr txBox="1"/>
            <p:nvPr/>
          </p:nvSpPr>
          <p:spPr>
            <a:xfrm>
              <a:off x="9102825" y="1498312"/>
              <a:ext cx="1789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  <a:ea typeface="Kozuka Gothic Pro R" panose="020B0400000000000000" pitchFamily="34" charset="-128"/>
                </a:rPr>
                <a:t>Text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4FBCB06-0494-4589-AAD4-D82A78734BE2}"/>
              </a:ext>
            </a:extLst>
          </p:cNvPr>
          <p:cNvSpPr txBox="1"/>
          <p:nvPr/>
        </p:nvSpPr>
        <p:spPr>
          <a:xfrm>
            <a:off x="691881" y="1197937"/>
            <a:ext cx="3754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现代文本渲染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5D933B-A1D9-4CD3-BC33-31F8AE985BEB}"/>
              </a:ext>
            </a:extLst>
          </p:cNvPr>
          <p:cNvSpPr/>
          <p:nvPr/>
        </p:nvSpPr>
        <p:spPr>
          <a:xfrm>
            <a:off x="691650" y="2117781"/>
            <a:ext cx="3472405" cy="224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1.freetype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2.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根据字符生成纹理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3.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将特定字符的纹理渲染到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2D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四边形上</a:t>
            </a:r>
          </a:p>
        </p:txBody>
      </p:sp>
      <p:pic>
        <p:nvPicPr>
          <p:cNvPr id="2050" name="Picture 2" descr="https://learnopengl-cn.github.io/img/06/02/glyph.png">
            <a:extLst>
              <a:ext uri="{FF2B5EF4-FFF2-40B4-BE49-F238E27FC236}">
                <a16:creationId xmlns:a16="http://schemas.microsoft.com/office/drawing/2014/main" id="{CF8C1ADF-23A5-483B-A864-91FF89FC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48" y="282473"/>
            <a:ext cx="4539801" cy="29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F1699DF-35A3-4A38-B1F6-FB8D12B83571}"/>
              </a:ext>
            </a:extLst>
          </p:cNvPr>
          <p:cNvSpPr/>
          <p:nvPr/>
        </p:nvSpPr>
        <p:spPr>
          <a:xfrm>
            <a:off x="7325348" y="3935229"/>
            <a:ext cx="4377293" cy="264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struct </a:t>
            </a:r>
            <a:r>
              <a:rPr lang="en-US" altLang="zh-CN" sz="1000" dirty="0"/>
              <a:t> 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Character {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	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GLuint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TextureID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; 	//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字形纹理的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	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glm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::ivec2 Size; //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字形大小 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	//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从基准线到字形左部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顶部的偏移值 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	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glm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::ivec2 Bearing;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	//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原点距下一个字形原点的距离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	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GLuint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 Advance;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软雅黑 Light" panose="020B0502040204020203" pitchFamily="34" charset="-122"/>
              </a:rPr>
              <a:t>};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1735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line01"/>
          <p:cNvCxnSpPr/>
          <p:nvPr/>
        </p:nvCxnSpPr>
        <p:spPr>
          <a:xfrm>
            <a:off x="4511675" y="3809"/>
            <a:ext cx="0" cy="6858000"/>
          </a:xfrm>
          <a:prstGeom prst="line">
            <a:avLst/>
          </a:prstGeom>
          <a:ln w="25400">
            <a:solidFill>
              <a:schemeClr val="bg1">
                <a:lumMod val="85000"/>
                <a:alpha val="9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line01"/>
          <p:cNvCxnSpPr/>
          <p:nvPr/>
        </p:nvCxnSpPr>
        <p:spPr>
          <a:xfrm>
            <a:off x="7556500" y="3809"/>
            <a:ext cx="0" cy="6858000"/>
          </a:xfrm>
          <a:prstGeom prst="line">
            <a:avLst/>
          </a:prstGeom>
          <a:ln w="25400">
            <a:solidFill>
              <a:schemeClr val="bg1">
                <a:lumMod val="85000"/>
                <a:alpha val="9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1549775" y="3236756"/>
            <a:ext cx="1534350" cy="651836"/>
          </a:xfrm>
          <a:prstGeom prst="roundRect">
            <a:avLst/>
          </a:prstGeom>
          <a:solidFill>
            <a:srgbClr val="60BAAB"/>
          </a:solidFill>
          <a:ln w="508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混合前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9255101" y="3254130"/>
            <a:ext cx="1534350" cy="651836"/>
          </a:xfrm>
          <a:prstGeom prst="roundRect">
            <a:avLst/>
          </a:prstGeom>
          <a:solidFill>
            <a:srgbClr val="60BAAB"/>
          </a:solidFill>
          <a:ln w="508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混合后</a:t>
            </a:r>
          </a:p>
        </p:txBody>
      </p:sp>
      <p:sp>
        <p:nvSpPr>
          <p:cNvPr id="42" name="矩形 41"/>
          <p:cNvSpPr/>
          <p:nvPr/>
        </p:nvSpPr>
        <p:spPr>
          <a:xfrm>
            <a:off x="8688200" y="4042715"/>
            <a:ext cx="2983503" cy="114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需要注意设置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alpha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通道的混合模式</a:t>
            </a:r>
          </a:p>
        </p:txBody>
      </p:sp>
      <p:sp>
        <p:nvSpPr>
          <p:cNvPr id="43" name="矩形 42"/>
          <p:cNvSpPr/>
          <p:nvPr/>
        </p:nvSpPr>
        <p:spPr>
          <a:xfrm>
            <a:off x="520297" y="4041305"/>
            <a:ext cx="3827313" cy="114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可以看到根据字形生成的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2D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微软雅黑 Light" panose="020B0502040204020203" pitchFamily="34" charset="-122"/>
              </a:rPr>
              <a:t>四边形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44" name="等腰三角形 43"/>
          <p:cNvSpPr/>
          <p:nvPr/>
        </p:nvSpPr>
        <p:spPr>
          <a:xfrm>
            <a:off x="5639288" y="5423857"/>
            <a:ext cx="964326" cy="388121"/>
          </a:xfrm>
          <a:prstGeom prst="triangle">
            <a:avLst/>
          </a:prstGeom>
          <a:solidFill>
            <a:srgbClr val="60BAAB"/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181604" y="875295"/>
            <a:ext cx="1828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3000" dirty="0">
              <a:solidFill>
                <a:schemeClr val="bg1">
                  <a:lumMod val="75000"/>
                </a:schemeClr>
              </a:solidFill>
              <a:latin typeface="Tw Cen MT" panose="020B0602020104020603" pitchFamily="34" charset="0"/>
              <a:ea typeface="Kozuka Gothic Pro R" panose="020B0400000000000000" pitchFamily="34" charset="-128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5914599-7A3E-4AB2-B623-516FF1E8FA5B}"/>
              </a:ext>
            </a:extLst>
          </p:cNvPr>
          <p:cNvGrpSpPr/>
          <p:nvPr/>
        </p:nvGrpSpPr>
        <p:grpSpPr>
          <a:xfrm>
            <a:off x="4966975" y="875295"/>
            <a:ext cx="2134225" cy="2134225"/>
            <a:chOff x="8930648" y="723588"/>
            <a:chExt cx="2134225" cy="2134225"/>
          </a:xfrm>
        </p:grpSpPr>
        <p:sp>
          <p:nvSpPr>
            <p:cNvPr id="38" name="圆角矩形 10">
              <a:extLst>
                <a:ext uri="{FF2B5EF4-FFF2-40B4-BE49-F238E27FC236}">
                  <a16:creationId xmlns:a16="http://schemas.microsoft.com/office/drawing/2014/main" id="{CF4240F9-8D60-4B6B-BF43-69E71A303974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72B5DA9-590A-4393-BC7D-9161E462B3AD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9C8724A-00CD-4873-B945-642BED1086C2}"/>
                </a:ext>
              </a:extLst>
            </p:cNvPr>
            <p:cNvSpPr txBox="1"/>
            <p:nvPr/>
          </p:nvSpPr>
          <p:spPr>
            <a:xfrm>
              <a:off x="9102825" y="1498312"/>
              <a:ext cx="1789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Text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9019349-0407-4137-BF4B-D54397E12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07"/>
          <a:stretch/>
        </p:blipFill>
        <p:spPr>
          <a:xfrm>
            <a:off x="8724987" y="1650019"/>
            <a:ext cx="2594575" cy="6191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19D029-C4EB-40F9-B583-EA15A7FE7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1" r="98"/>
          <a:stretch/>
        </p:blipFill>
        <p:spPr>
          <a:xfrm>
            <a:off x="1031716" y="1650019"/>
            <a:ext cx="2638046" cy="6191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654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2" grpId="0"/>
      <p:bldP spid="43" grpId="0"/>
      <p:bldP spid="44" grpId="0" animBg="1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7286"/>
            <a:ext cx="12192000" cy="1673525"/>
          </a:xfrm>
          <a:prstGeom prst="rect">
            <a:avLst/>
          </a:prstGeom>
          <a:solidFill>
            <a:srgbClr val="60BAAB"/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97857" y="4311130"/>
            <a:ext cx="199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Inception</a:t>
            </a:r>
          </a:p>
        </p:txBody>
      </p:sp>
      <p:sp>
        <p:nvSpPr>
          <p:cNvPr id="5" name="矩形 4"/>
          <p:cNvSpPr/>
          <p:nvPr/>
        </p:nvSpPr>
        <p:spPr>
          <a:xfrm>
            <a:off x="3067052" y="5476270"/>
            <a:ext cx="6057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Weather &amp; Time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6012197" y="6390648"/>
            <a:ext cx="219245" cy="0"/>
          </a:xfrm>
          <a:prstGeom prst="line">
            <a:avLst/>
          </a:prstGeom>
          <a:ln w="38100">
            <a:solidFill>
              <a:srgbClr val="60B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314825" y="4782952"/>
            <a:ext cx="3562350" cy="584775"/>
          </a:xfrm>
          <a:prstGeom prst="rect">
            <a:avLst/>
          </a:prstGeom>
          <a:noFill/>
          <a:ln w="50800" cmpd="thickThin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-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功能展望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-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03D3F3-D37A-45F9-9851-AF9FFE5D6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142"/>
          <a:stretch/>
        </p:blipFill>
        <p:spPr>
          <a:xfrm>
            <a:off x="3523818" y="486764"/>
            <a:ext cx="5144364" cy="3419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84199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286517" y="1971341"/>
            <a:ext cx="4049280" cy="3380449"/>
            <a:chOff x="1303770" y="2264639"/>
            <a:chExt cx="4049280" cy="3380449"/>
          </a:xfrm>
        </p:grpSpPr>
        <p:sp>
          <p:nvSpPr>
            <p:cNvPr id="5" name="文本框 4"/>
            <p:cNvSpPr txBox="1"/>
            <p:nvPr/>
          </p:nvSpPr>
          <p:spPr>
            <a:xfrm>
              <a:off x="1303770" y="2264639"/>
              <a:ext cx="23806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Tw Cen MT" panose="020B0602020104020603" pitchFamily="34" charset="0"/>
                  <a:ea typeface="Adobe 黑体 Std R" panose="020B0400000000000000" pitchFamily="34" charset="-122"/>
                </a:rPr>
                <a:t>Inception</a:t>
              </a:r>
              <a:endParaRPr lang="zh-CN" altLang="en-US" sz="44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475221" y="3081427"/>
              <a:ext cx="36195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322821" y="3420505"/>
              <a:ext cx="4030229" cy="2224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天气模拟</a:t>
              </a:r>
              <a:endPara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树随时间生长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指定位置种树</a:t>
              </a:r>
              <a:endPara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303770" y="4514158"/>
              <a:ext cx="40302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6667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00">
        <p15:prstTrans prst="fallOver"/>
      </p:transition>
    </mc:Choice>
    <mc:Fallback xmlns="">
      <p:transition spd="slow" advTm="33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4857489" y="2105561"/>
            <a:ext cx="167752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60B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</a:t>
            </a:r>
            <a:r>
              <a:rPr lang="en-US" altLang="zh-CN" sz="4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ND</a:t>
            </a:r>
            <a:endParaRPr lang="zh-CN" altLang="en-US" sz="4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15331" y="3506848"/>
            <a:ext cx="1361839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j-lt"/>
              </a:rPr>
              <a:t>  </a:t>
            </a:r>
            <a:endParaRPr lang="zh-CN" altLang="en-US" sz="1200" dirty="0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66989" y="1705708"/>
            <a:ext cx="2858022" cy="3446585"/>
          </a:xfrm>
          <a:custGeom>
            <a:avLst/>
            <a:gdLst>
              <a:gd name="connsiteX0" fmla="*/ 0 w 2858022"/>
              <a:gd name="connsiteY0" fmla="*/ 0 h 3446585"/>
              <a:gd name="connsiteX1" fmla="*/ 2858022 w 2858022"/>
              <a:gd name="connsiteY1" fmla="*/ 0 h 3446585"/>
              <a:gd name="connsiteX2" fmla="*/ 2858022 w 2858022"/>
              <a:gd name="connsiteY2" fmla="*/ 3446585 h 3446585"/>
              <a:gd name="connsiteX3" fmla="*/ 0 w 2858022"/>
              <a:gd name="connsiteY3" fmla="*/ 3446585 h 3446585"/>
              <a:gd name="connsiteX4" fmla="*/ 0 w 2858022"/>
              <a:gd name="connsiteY4" fmla="*/ 0 h 3446585"/>
              <a:gd name="connsiteX0" fmla="*/ 0 w 2858022"/>
              <a:gd name="connsiteY0" fmla="*/ 0 h 3446585"/>
              <a:gd name="connsiteX1" fmla="*/ 2858022 w 2858022"/>
              <a:gd name="connsiteY1" fmla="*/ 0 h 3446585"/>
              <a:gd name="connsiteX2" fmla="*/ 2843954 w 2858022"/>
              <a:gd name="connsiteY2" fmla="*/ 1642404 h 3446585"/>
              <a:gd name="connsiteX3" fmla="*/ 2858022 w 2858022"/>
              <a:gd name="connsiteY3" fmla="*/ 3446585 h 3446585"/>
              <a:gd name="connsiteX4" fmla="*/ 0 w 2858022"/>
              <a:gd name="connsiteY4" fmla="*/ 3446585 h 3446585"/>
              <a:gd name="connsiteX5" fmla="*/ 0 w 2858022"/>
              <a:gd name="connsiteY5" fmla="*/ 0 h 3446585"/>
              <a:gd name="connsiteX0" fmla="*/ 2843954 w 2935394"/>
              <a:gd name="connsiteY0" fmla="*/ 1642404 h 3446585"/>
              <a:gd name="connsiteX1" fmla="*/ 2858022 w 2935394"/>
              <a:gd name="connsiteY1" fmla="*/ 3446585 h 3446585"/>
              <a:gd name="connsiteX2" fmla="*/ 0 w 2935394"/>
              <a:gd name="connsiteY2" fmla="*/ 3446585 h 3446585"/>
              <a:gd name="connsiteX3" fmla="*/ 0 w 2935394"/>
              <a:gd name="connsiteY3" fmla="*/ 0 h 3446585"/>
              <a:gd name="connsiteX4" fmla="*/ 2858022 w 2935394"/>
              <a:gd name="connsiteY4" fmla="*/ 0 h 3446585"/>
              <a:gd name="connsiteX5" fmla="*/ 2935394 w 2935394"/>
              <a:gd name="connsiteY5" fmla="*/ 1733844 h 3446585"/>
              <a:gd name="connsiteX0" fmla="*/ 2872089 w 2935394"/>
              <a:gd name="connsiteY0" fmla="*/ 2753752 h 3446585"/>
              <a:gd name="connsiteX1" fmla="*/ 2858022 w 2935394"/>
              <a:gd name="connsiteY1" fmla="*/ 3446585 h 3446585"/>
              <a:gd name="connsiteX2" fmla="*/ 0 w 2935394"/>
              <a:gd name="connsiteY2" fmla="*/ 3446585 h 3446585"/>
              <a:gd name="connsiteX3" fmla="*/ 0 w 2935394"/>
              <a:gd name="connsiteY3" fmla="*/ 0 h 3446585"/>
              <a:gd name="connsiteX4" fmla="*/ 2858022 w 2935394"/>
              <a:gd name="connsiteY4" fmla="*/ 0 h 3446585"/>
              <a:gd name="connsiteX5" fmla="*/ 2935394 w 2935394"/>
              <a:gd name="connsiteY5" fmla="*/ 1733844 h 3446585"/>
              <a:gd name="connsiteX0" fmla="*/ 2872089 w 2872089"/>
              <a:gd name="connsiteY0" fmla="*/ 2753752 h 3446585"/>
              <a:gd name="connsiteX1" fmla="*/ 2858022 w 2872089"/>
              <a:gd name="connsiteY1" fmla="*/ 3446585 h 3446585"/>
              <a:gd name="connsiteX2" fmla="*/ 0 w 2872089"/>
              <a:gd name="connsiteY2" fmla="*/ 3446585 h 3446585"/>
              <a:gd name="connsiteX3" fmla="*/ 0 w 2872089"/>
              <a:gd name="connsiteY3" fmla="*/ 0 h 3446585"/>
              <a:gd name="connsiteX4" fmla="*/ 2858022 w 2872089"/>
              <a:gd name="connsiteY4" fmla="*/ 0 h 3446585"/>
              <a:gd name="connsiteX5" fmla="*/ 2850988 w 2872089"/>
              <a:gd name="connsiteY5" fmla="*/ 1733844 h 3446585"/>
              <a:gd name="connsiteX0" fmla="*/ 2858022 w 2858022"/>
              <a:gd name="connsiteY0" fmla="*/ 2767820 h 3446585"/>
              <a:gd name="connsiteX1" fmla="*/ 2858022 w 2858022"/>
              <a:gd name="connsiteY1" fmla="*/ 3446585 h 3446585"/>
              <a:gd name="connsiteX2" fmla="*/ 0 w 2858022"/>
              <a:gd name="connsiteY2" fmla="*/ 3446585 h 3446585"/>
              <a:gd name="connsiteX3" fmla="*/ 0 w 2858022"/>
              <a:gd name="connsiteY3" fmla="*/ 0 h 3446585"/>
              <a:gd name="connsiteX4" fmla="*/ 2858022 w 2858022"/>
              <a:gd name="connsiteY4" fmla="*/ 0 h 3446585"/>
              <a:gd name="connsiteX5" fmla="*/ 2850988 w 2858022"/>
              <a:gd name="connsiteY5" fmla="*/ 1733844 h 344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8022" h="3446585">
                <a:moveTo>
                  <a:pt x="2858022" y="2767820"/>
                </a:moveTo>
                <a:lnTo>
                  <a:pt x="2858022" y="3446585"/>
                </a:lnTo>
                <a:lnTo>
                  <a:pt x="0" y="3446585"/>
                </a:lnTo>
                <a:lnTo>
                  <a:pt x="0" y="0"/>
                </a:lnTo>
                <a:lnTo>
                  <a:pt x="2858022" y="0"/>
                </a:lnTo>
                <a:cubicBezTo>
                  <a:pt x="2853333" y="547468"/>
                  <a:pt x="2850988" y="1733844"/>
                  <a:pt x="2850988" y="1733844"/>
                </a:cubicBezTo>
              </a:path>
            </a:pathLst>
          </a:custGeom>
          <a:noFill/>
          <a:ln w="50800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535013" y="3260626"/>
            <a:ext cx="238398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60BAA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Group2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13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7286"/>
            <a:ext cx="12192000" cy="1673525"/>
          </a:xfrm>
          <a:prstGeom prst="rect">
            <a:avLst/>
          </a:prstGeom>
          <a:solidFill>
            <a:srgbClr val="60BAAB"/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02238" y="4079630"/>
            <a:ext cx="3387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5" name="矩形 4"/>
          <p:cNvSpPr/>
          <p:nvPr/>
        </p:nvSpPr>
        <p:spPr>
          <a:xfrm>
            <a:off x="2527139" y="5476270"/>
            <a:ext cx="71377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微软雅黑" panose="020B0503020204020204" pitchFamily="34" charset="-122"/>
              </a:rPr>
              <a:t>How about making FOREST more realistic?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B67275-05B9-4465-920D-3CE015E45D63}"/>
              </a:ext>
            </a:extLst>
          </p:cNvPr>
          <p:cNvSpPr/>
          <p:nvPr/>
        </p:nvSpPr>
        <p:spPr>
          <a:xfrm>
            <a:off x="3523818" y="476909"/>
            <a:ext cx="5144364" cy="3429576"/>
          </a:xfrm>
          <a:prstGeom prst="rect">
            <a:avLst/>
          </a:prstGeom>
          <a:blipFill dpi="0" rotWithShape="1">
            <a:blip r:embed="rId2"/>
            <a:srcRect/>
            <a:stretch>
              <a:fillRect r="-18518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6012197" y="6390648"/>
            <a:ext cx="219245" cy="0"/>
          </a:xfrm>
          <a:prstGeom prst="line">
            <a:avLst/>
          </a:prstGeom>
          <a:ln w="38100">
            <a:solidFill>
              <a:srgbClr val="60B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314825" y="4782952"/>
            <a:ext cx="3562350" cy="584775"/>
          </a:xfrm>
          <a:prstGeom prst="rect">
            <a:avLst/>
          </a:prstGeom>
          <a:noFill/>
          <a:ln w="50800" cmpd="thickThin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- 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灵感来源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-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3FF01B8-4D5C-4998-B550-3BE0EA2AA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12" y="474140"/>
            <a:ext cx="5145470" cy="3432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15635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22DEAD-F96A-41C4-8440-5FE6862341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 r="3469" b="4327"/>
          <a:stretch/>
        </p:blipFill>
        <p:spPr>
          <a:xfrm>
            <a:off x="1507958" y="316832"/>
            <a:ext cx="3737811" cy="62243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D4D4B0-47BF-4BE3-8699-FEDE751DD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9" r="-271"/>
          <a:stretch/>
        </p:blipFill>
        <p:spPr>
          <a:xfrm>
            <a:off x="6432884" y="316831"/>
            <a:ext cx="3866147" cy="62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1" y="3395807"/>
            <a:ext cx="6096000" cy="346219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5997" y="0"/>
            <a:ext cx="6096001" cy="3429000"/>
          </a:xfrm>
          <a:prstGeom prst="rect">
            <a:avLst/>
          </a:prstGeom>
          <a:solidFill>
            <a:srgbClr val="60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215700" y="145137"/>
            <a:ext cx="2507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专注种树</a:t>
            </a:r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</a:t>
            </a: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年？</a:t>
            </a:r>
          </a:p>
        </p:txBody>
      </p:sp>
      <p:sp>
        <p:nvSpPr>
          <p:cNvPr id="11" name="矩形 10"/>
          <p:cNvSpPr/>
          <p:nvPr/>
        </p:nvSpPr>
        <p:spPr>
          <a:xfrm>
            <a:off x="6675120" y="690384"/>
            <a:ext cx="5227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当我们打开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forest app</a:t>
            </a:r>
            <a:r>
              <a:rPr lang="zh-CN" altLang="en-US" sz="2400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后，在规定的一段时间内不使用手机，就会根据时间的长短种下不同的树。打开森林界面，看到各式各样的树，这些树也见证自己专注学习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工作的历程，心中也会有小小的成就感。</a:t>
            </a:r>
          </a:p>
        </p:txBody>
      </p:sp>
      <p:sp>
        <p:nvSpPr>
          <p:cNvPr id="16" name="矩形 15"/>
          <p:cNvSpPr/>
          <p:nvPr/>
        </p:nvSpPr>
        <p:spPr>
          <a:xfrm>
            <a:off x="673768" y="4452481"/>
            <a:ext cx="45078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但是，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forest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中的森林并不真实，而且画面很局限，能不能让其更加有真实感、拥有更好的画面呢？能不能让种树的过程更加直观呢？不再让森林停留在简单的文字说明和几个简单的图标！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09297" y="3846437"/>
            <a:ext cx="3077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将种树贯彻到底</a:t>
            </a:r>
          </a:p>
        </p:txBody>
      </p:sp>
      <p:pic>
        <p:nvPicPr>
          <p:cNvPr id="12" name="图片占位符 4">
            <a:extLst>
              <a:ext uri="{FF2B5EF4-FFF2-40B4-BE49-F238E27FC236}">
                <a16:creationId xmlns:a16="http://schemas.microsoft.com/office/drawing/2014/main" id="{53356CEA-F37F-4494-AB1D-6CF0B57042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5" b="35079"/>
          <a:stretch/>
        </p:blipFill>
        <p:spPr>
          <a:xfrm>
            <a:off x="-5" y="0"/>
            <a:ext cx="6096000" cy="3395807"/>
          </a:xfrm>
          <a:prstGeom prst="rect">
            <a:avLst/>
          </a:prstGeom>
        </p:spPr>
      </p:pic>
      <p:pic>
        <p:nvPicPr>
          <p:cNvPr id="14" name="图片占位符 6">
            <a:extLst>
              <a:ext uri="{FF2B5EF4-FFF2-40B4-BE49-F238E27FC236}">
                <a16:creationId xmlns:a16="http://schemas.microsoft.com/office/drawing/2014/main" id="{F7EC4DC0-2B1B-4536-8169-0C557EDC51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r="21172" b="37109"/>
          <a:stretch/>
        </p:blipFill>
        <p:spPr>
          <a:xfrm>
            <a:off x="6095998" y="3395807"/>
            <a:ext cx="6096002" cy="34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102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7286"/>
            <a:ext cx="12192000" cy="1673525"/>
          </a:xfrm>
          <a:prstGeom prst="rect">
            <a:avLst/>
          </a:prstGeom>
          <a:solidFill>
            <a:srgbClr val="60BAAB"/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18" y="489261"/>
            <a:ext cx="5144364" cy="342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5097857" y="4311130"/>
            <a:ext cx="199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Scene</a:t>
            </a:r>
          </a:p>
        </p:txBody>
      </p:sp>
      <p:sp>
        <p:nvSpPr>
          <p:cNvPr id="5" name="矩形 4"/>
          <p:cNvSpPr/>
          <p:nvPr/>
        </p:nvSpPr>
        <p:spPr>
          <a:xfrm>
            <a:off x="3920993" y="5476270"/>
            <a:ext cx="4350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Mountain, river and growing trees. 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6012197" y="6390648"/>
            <a:ext cx="219245" cy="0"/>
          </a:xfrm>
          <a:prstGeom prst="line">
            <a:avLst/>
          </a:prstGeom>
          <a:ln w="38100">
            <a:solidFill>
              <a:srgbClr val="60B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314825" y="4782952"/>
            <a:ext cx="3562350" cy="584775"/>
          </a:xfrm>
          <a:prstGeom prst="rect">
            <a:avLst/>
          </a:prstGeom>
          <a:noFill/>
          <a:ln w="50800" cmpd="thickThin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- 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场景内容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-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47E336-80FA-45CD-B974-B086E0420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386" y="489262"/>
            <a:ext cx="5144364" cy="3441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47922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013405" y="977392"/>
            <a:ext cx="2165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rgbClr val="81C9BD"/>
                </a:solidFill>
                <a:latin typeface="Tw Cen MT" panose="020B0602020104020603" pitchFamily="34" charset="0"/>
              </a:rPr>
              <a:t>Water</a:t>
            </a:r>
            <a:endParaRPr lang="zh-CN" altLang="en-US" sz="3000" dirty="0">
              <a:solidFill>
                <a:srgbClr val="81C9BD"/>
              </a:solidFill>
              <a:latin typeface="Tw Cen MT" panose="020B0602020104020603" pitchFamily="34" charset="0"/>
              <a:ea typeface="Kozuka Gothic Pro R" panose="020B0400000000000000" pitchFamily="34" charset="-128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07613" y="1808390"/>
            <a:ext cx="2511335" cy="26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0BAAB"/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596" y="2084552"/>
            <a:ext cx="3119336" cy="3058948"/>
          </a:xfrm>
          <a:custGeom>
            <a:avLst/>
            <a:gdLst>
              <a:gd name="connsiteX0" fmla="*/ 1457325 w 2914650"/>
              <a:gd name="connsiteY0" fmla="*/ 0 h 2914650"/>
              <a:gd name="connsiteX1" fmla="*/ 2914650 w 2914650"/>
              <a:gd name="connsiteY1" fmla="*/ 1457325 h 2914650"/>
              <a:gd name="connsiteX2" fmla="*/ 1457325 w 2914650"/>
              <a:gd name="connsiteY2" fmla="*/ 2914650 h 2914650"/>
              <a:gd name="connsiteX3" fmla="*/ 0 w 2914650"/>
              <a:gd name="connsiteY3" fmla="*/ 1457325 h 2914650"/>
              <a:gd name="connsiteX4" fmla="*/ 1457325 w 2914650"/>
              <a:gd name="connsiteY4" fmla="*/ 0 h 291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4650" h="2914650">
                <a:moveTo>
                  <a:pt x="1457325" y="0"/>
                </a:moveTo>
                <a:cubicBezTo>
                  <a:pt x="2262183" y="0"/>
                  <a:pt x="2914650" y="652467"/>
                  <a:pt x="2914650" y="1457325"/>
                </a:cubicBezTo>
                <a:cubicBezTo>
                  <a:pt x="2914650" y="2262183"/>
                  <a:pt x="2262183" y="2914650"/>
                  <a:pt x="1457325" y="2914650"/>
                </a:cubicBezTo>
                <a:cubicBezTo>
                  <a:pt x="652467" y="2914650"/>
                  <a:pt x="0" y="2262183"/>
                  <a:pt x="0" y="1457325"/>
                </a:cubicBezTo>
                <a:cubicBezTo>
                  <a:pt x="0" y="652467"/>
                  <a:pt x="652467" y="0"/>
                  <a:pt x="1457325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402579-33E6-40BA-9F9D-25FFE11A1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2" y="2110983"/>
            <a:ext cx="3119336" cy="3050791"/>
          </a:xfrm>
          <a:custGeom>
            <a:avLst/>
            <a:gdLst>
              <a:gd name="connsiteX0" fmla="*/ 1457325 w 2914650"/>
              <a:gd name="connsiteY0" fmla="*/ 0 h 2914650"/>
              <a:gd name="connsiteX1" fmla="*/ 2914650 w 2914650"/>
              <a:gd name="connsiteY1" fmla="*/ 1457325 h 2914650"/>
              <a:gd name="connsiteX2" fmla="*/ 1457325 w 2914650"/>
              <a:gd name="connsiteY2" fmla="*/ 2914650 h 2914650"/>
              <a:gd name="connsiteX3" fmla="*/ 0 w 2914650"/>
              <a:gd name="connsiteY3" fmla="*/ 1457325 h 2914650"/>
              <a:gd name="connsiteX4" fmla="*/ 1457325 w 2914650"/>
              <a:gd name="connsiteY4" fmla="*/ 0 h 291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4650" h="2914650">
                <a:moveTo>
                  <a:pt x="1457325" y="0"/>
                </a:moveTo>
                <a:cubicBezTo>
                  <a:pt x="2262183" y="0"/>
                  <a:pt x="2914650" y="652467"/>
                  <a:pt x="2914650" y="1457325"/>
                </a:cubicBezTo>
                <a:cubicBezTo>
                  <a:pt x="2914650" y="2262183"/>
                  <a:pt x="2262183" y="2914650"/>
                  <a:pt x="1457325" y="2914650"/>
                </a:cubicBezTo>
                <a:cubicBezTo>
                  <a:pt x="652467" y="2914650"/>
                  <a:pt x="0" y="2262183"/>
                  <a:pt x="0" y="1457325"/>
                </a:cubicBezTo>
                <a:cubicBezTo>
                  <a:pt x="0" y="652467"/>
                  <a:pt x="652467" y="0"/>
                  <a:pt x="1457325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DF1F78-9E6C-4692-9318-3C7FE95D1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8" y="2120313"/>
            <a:ext cx="3119336" cy="3041461"/>
          </a:xfrm>
          <a:custGeom>
            <a:avLst/>
            <a:gdLst>
              <a:gd name="connsiteX0" fmla="*/ 1457325 w 2914650"/>
              <a:gd name="connsiteY0" fmla="*/ 0 h 2914650"/>
              <a:gd name="connsiteX1" fmla="*/ 2914650 w 2914650"/>
              <a:gd name="connsiteY1" fmla="*/ 1457325 h 2914650"/>
              <a:gd name="connsiteX2" fmla="*/ 1457325 w 2914650"/>
              <a:gd name="connsiteY2" fmla="*/ 2914650 h 2914650"/>
              <a:gd name="connsiteX3" fmla="*/ 0 w 2914650"/>
              <a:gd name="connsiteY3" fmla="*/ 1457325 h 2914650"/>
              <a:gd name="connsiteX4" fmla="*/ 1457325 w 2914650"/>
              <a:gd name="connsiteY4" fmla="*/ 0 h 291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4650" h="2914650">
                <a:moveTo>
                  <a:pt x="1457325" y="0"/>
                </a:moveTo>
                <a:cubicBezTo>
                  <a:pt x="2262183" y="0"/>
                  <a:pt x="2914650" y="652467"/>
                  <a:pt x="2914650" y="1457325"/>
                </a:cubicBezTo>
                <a:cubicBezTo>
                  <a:pt x="2914650" y="2262183"/>
                  <a:pt x="2262183" y="2914650"/>
                  <a:pt x="1457325" y="2914650"/>
                </a:cubicBezTo>
                <a:cubicBezTo>
                  <a:pt x="652467" y="2914650"/>
                  <a:pt x="0" y="2262183"/>
                  <a:pt x="0" y="1457325"/>
                </a:cubicBezTo>
                <a:cubicBezTo>
                  <a:pt x="0" y="652467"/>
                  <a:pt x="652467" y="0"/>
                  <a:pt x="1457325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2F7E346-42C1-4BA4-8675-79A3D4DB2CFA}"/>
              </a:ext>
            </a:extLst>
          </p:cNvPr>
          <p:cNvSpPr txBox="1"/>
          <p:nvPr/>
        </p:nvSpPr>
        <p:spPr>
          <a:xfrm>
            <a:off x="460626" y="967850"/>
            <a:ext cx="32297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rgbClr val="81C9BD"/>
                </a:solidFill>
                <a:latin typeface="Tw Cen MT" panose="020B0602020104020603" pitchFamily="34" charset="0"/>
              </a:rPr>
              <a:t>Skybox &amp; Terrain</a:t>
            </a:r>
            <a:endParaRPr lang="zh-CN" altLang="en-US" sz="3000" dirty="0">
              <a:solidFill>
                <a:srgbClr val="81C9BD"/>
              </a:solidFill>
              <a:latin typeface="Tw Cen MT" panose="020B0602020104020603" pitchFamily="34" charset="0"/>
              <a:ea typeface="Kozuka Gothic Pro R" panose="020B0400000000000000" pitchFamily="34" charset="-128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A8A46E8-9C66-40EA-92C6-0DEE9AA78862}"/>
              </a:ext>
            </a:extLst>
          </p:cNvPr>
          <p:cNvSpPr/>
          <p:nvPr/>
        </p:nvSpPr>
        <p:spPr>
          <a:xfrm>
            <a:off x="1062118" y="1803207"/>
            <a:ext cx="2511335" cy="26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364817-83CF-4F57-90D9-F4A27232F04B}"/>
              </a:ext>
            </a:extLst>
          </p:cNvPr>
          <p:cNvSpPr txBox="1"/>
          <p:nvPr/>
        </p:nvSpPr>
        <p:spPr>
          <a:xfrm>
            <a:off x="9033888" y="977392"/>
            <a:ext cx="2165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rgbClr val="81C9BD"/>
                </a:solidFill>
                <a:latin typeface="Tw Cen MT" panose="020B0602020104020603" pitchFamily="34" charset="0"/>
              </a:rPr>
              <a:t>Tree</a:t>
            </a:r>
            <a:endParaRPr lang="zh-CN" altLang="en-US" sz="3000" dirty="0">
              <a:solidFill>
                <a:srgbClr val="81C9BD"/>
              </a:solidFill>
              <a:latin typeface="Tw Cen MT" panose="020B0602020104020603" pitchFamily="34" charset="0"/>
              <a:ea typeface="Kozuka Gothic Pro R" panose="020B0400000000000000" pitchFamily="34" charset="-128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C37EB8A-63CB-4C2E-8691-B473FBF84265}"/>
              </a:ext>
            </a:extLst>
          </p:cNvPr>
          <p:cNvSpPr/>
          <p:nvPr/>
        </p:nvSpPr>
        <p:spPr>
          <a:xfrm>
            <a:off x="8376332" y="1808390"/>
            <a:ext cx="2511335" cy="26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+mj-lt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332050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14" grpId="0"/>
      <p:bldP spid="15" grpId="0"/>
      <p:bldP spid="2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7286"/>
            <a:ext cx="12192000" cy="1673525"/>
          </a:xfrm>
          <a:prstGeom prst="rect">
            <a:avLst/>
          </a:prstGeom>
          <a:solidFill>
            <a:srgbClr val="60BAAB"/>
          </a:solidFill>
          <a:ln w="50800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18" y="489261"/>
            <a:ext cx="5144364" cy="342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5097857" y="4311130"/>
            <a:ext cx="199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Skills</a:t>
            </a:r>
          </a:p>
        </p:txBody>
      </p:sp>
      <p:sp>
        <p:nvSpPr>
          <p:cNvPr id="5" name="矩形 4"/>
          <p:cNvSpPr/>
          <p:nvPr/>
        </p:nvSpPr>
        <p:spPr>
          <a:xfrm>
            <a:off x="3067052" y="5476270"/>
            <a:ext cx="6057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Lsystem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fluid, terrain and skybox…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6012197" y="6390648"/>
            <a:ext cx="219245" cy="0"/>
          </a:xfrm>
          <a:prstGeom prst="line">
            <a:avLst/>
          </a:prstGeom>
          <a:ln w="38100">
            <a:solidFill>
              <a:srgbClr val="60B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314825" y="4782952"/>
            <a:ext cx="3562350" cy="584775"/>
          </a:xfrm>
          <a:prstGeom prst="rect">
            <a:avLst/>
          </a:prstGeom>
          <a:noFill/>
          <a:ln w="50800" cmpd="thickThin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- 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使用技术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-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20030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B2360E0-6B9D-4388-9441-4F1510AB2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6812"/>
          <a:stretch/>
        </p:blipFill>
        <p:spPr>
          <a:xfrm>
            <a:off x="6092763" y="6576"/>
            <a:ext cx="6099237" cy="342751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57D13D-081E-455E-9870-ACB08ADA5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9310" y1="20702" x2="79310" y2="20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78" y="0"/>
            <a:ext cx="2044701" cy="3349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矩形 19"/>
          <p:cNvSpPr/>
          <p:nvPr/>
        </p:nvSpPr>
        <p:spPr>
          <a:xfrm>
            <a:off x="6095998" y="3426475"/>
            <a:ext cx="6096000" cy="34290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" y="-2525"/>
            <a:ext cx="6096001" cy="3429000"/>
          </a:xfrm>
          <a:prstGeom prst="rect">
            <a:avLst/>
          </a:prstGeom>
          <a:solidFill>
            <a:srgbClr val="60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5700" y="62055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a typeface="Adobe 黑体 Std R" panose="020B0400000000000000" pitchFamily="34" charset="-122"/>
              </a:rPr>
              <a:t>规定文法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696574" y="2605445"/>
            <a:ext cx="3299085" cy="623275"/>
          </a:xfrm>
          <a:prstGeom prst="roundRect">
            <a:avLst/>
          </a:prstGeom>
          <a:solidFill>
            <a:srgbClr val="60BAAB"/>
          </a:solidFill>
          <a:ln w="508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it-IT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FA[*+X][-/&amp;X][/%X]B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5700" y="1370375"/>
            <a:ext cx="4781660" cy="182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首先有一个基础结构（树苗），对其进行迭代得到最后的文法字符串。</a:t>
            </a:r>
          </a:p>
        </p:txBody>
      </p:sp>
      <p:sp>
        <p:nvSpPr>
          <p:cNvPr id="16" name="矩形 15"/>
          <p:cNvSpPr/>
          <p:nvPr/>
        </p:nvSpPr>
        <p:spPr>
          <a:xfrm>
            <a:off x="6948307" y="5001642"/>
            <a:ext cx="4380018" cy="1224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遍历字符串，遇到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则有一定概率加入一个基础结构。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951150" y="4302467"/>
            <a:ext cx="3077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81C9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endParaRPr lang="zh-CN" altLang="en-US" sz="3200" dirty="0">
              <a:solidFill>
                <a:srgbClr val="81C9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AF8ECA-FD51-4A1E-8A7B-F70BAE7BF8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6812"/>
          <a:stretch/>
        </p:blipFill>
        <p:spPr>
          <a:xfrm>
            <a:off x="-8920" y="3423905"/>
            <a:ext cx="6099237" cy="342751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9" name="圆角矩形 18"/>
          <p:cNvSpPr/>
          <p:nvPr/>
        </p:nvSpPr>
        <p:spPr>
          <a:xfrm>
            <a:off x="965966" y="5832675"/>
            <a:ext cx="4381128" cy="787197"/>
          </a:xfrm>
          <a:prstGeom prst="roundRect">
            <a:avLst/>
          </a:prstGeom>
          <a:solidFill>
            <a:srgbClr val="60BAAB"/>
          </a:solidFill>
          <a:ln w="50800"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zh-CN" dirty="0">
                <a:solidFill>
                  <a:schemeClr val="bg1">
                    <a:lumMod val="85000"/>
                  </a:schemeClr>
                </a:solidFill>
              </a:rPr>
              <a:t>FA[*+</a:t>
            </a:r>
            <a:r>
              <a:rPr lang="it-IT" altLang="zh-CN" dirty="0">
                <a:solidFill>
                  <a:schemeClr val="bg1"/>
                </a:solidFill>
              </a:rPr>
              <a:t>F[*+X][-/&amp;X][/%X]B</a:t>
            </a:r>
            <a:r>
              <a:rPr lang="it-IT" altLang="zh-CN" dirty="0">
                <a:solidFill>
                  <a:schemeClr val="bg1">
                    <a:lumMod val="85000"/>
                  </a:schemeClr>
                </a:solidFill>
              </a:rPr>
              <a:t>][-/&amp;</a:t>
            </a:r>
            <a:r>
              <a:rPr lang="it-IT" altLang="zh-CN" dirty="0">
                <a:solidFill>
                  <a:schemeClr val="bg1"/>
                </a:solidFill>
              </a:rPr>
              <a:t>FA[*+X][-/&amp;X][/%X]B</a:t>
            </a:r>
            <a:r>
              <a:rPr lang="it-IT" altLang="zh-CN" dirty="0">
                <a:solidFill>
                  <a:schemeClr val="bg1">
                    <a:lumMod val="85000"/>
                  </a:schemeClr>
                </a:solidFill>
              </a:rPr>
              <a:t>][/%</a:t>
            </a:r>
            <a:r>
              <a:rPr lang="it-IT" altLang="zh-CN" dirty="0">
                <a:solidFill>
                  <a:schemeClr val="bg1"/>
                </a:solidFill>
              </a:rPr>
              <a:t>FA[*+X][-/&amp;X][/%AX]B</a:t>
            </a:r>
            <a:r>
              <a:rPr lang="it-IT" altLang="zh-CN" dirty="0">
                <a:solidFill>
                  <a:schemeClr val="bg1">
                    <a:lumMod val="85000"/>
                  </a:schemeClr>
                </a:solidFill>
              </a:rPr>
              <a:t>]B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725F906-0E6D-4BE8-9BAA-05D82A185F96}"/>
              </a:ext>
            </a:extLst>
          </p:cNvPr>
          <p:cNvGrpSpPr/>
          <p:nvPr/>
        </p:nvGrpSpPr>
        <p:grpSpPr>
          <a:xfrm>
            <a:off x="4983423" y="2278006"/>
            <a:ext cx="2134225" cy="2134225"/>
            <a:chOff x="8930648" y="723588"/>
            <a:chExt cx="2134225" cy="2134225"/>
          </a:xfrm>
        </p:grpSpPr>
        <p:sp>
          <p:nvSpPr>
            <p:cNvPr id="22" name="圆角矩形 10">
              <a:extLst>
                <a:ext uri="{FF2B5EF4-FFF2-40B4-BE49-F238E27FC236}">
                  <a16:creationId xmlns:a16="http://schemas.microsoft.com/office/drawing/2014/main" id="{E6528D54-DECB-4876-B024-5B08A35157B9}"/>
                </a:ext>
              </a:extLst>
            </p:cNvPr>
            <p:cNvSpPr/>
            <p:nvPr/>
          </p:nvSpPr>
          <p:spPr>
            <a:xfrm>
              <a:off x="8930648" y="723588"/>
              <a:ext cx="2134225" cy="2134225"/>
            </a:xfrm>
            <a:prstGeom prst="roundRect">
              <a:avLst>
                <a:gd name="adj" fmla="val 40718"/>
              </a:avLst>
            </a:prstGeom>
            <a:solidFill>
              <a:srgbClr val="81C9BD"/>
            </a:solidFill>
            <a:ln w="508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8B45186-140D-4680-8AA2-02934B440B3E}"/>
                </a:ext>
              </a:extLst>
            </p:cNvPr>
            <p:cNvSpPr/>
            <p:nvPr/>
          </p:nvSpPr>
          <p:spPr>
            <a:xfrm>
              <a:off x="9083360" y="876300"/>
              <a:ext cx="1828800" cy="1828800"/>
            </a:xfrm>
            <a:prstGeom prst="ellipse">
              <a:avLst/>
            </a:prstGeom>
            <a:solidFill>
              <a:srgbClr val="60BAAB"/>
            </a:solidFill>
            <a:ln w="635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1331B00-A709-457E-B96B-8D7F1FF23DB3}"/>
                </a:ext>
              </a:extLst>
            </p:cNvPr>
            <p:cNvSpPr txBox="1"/>
            <p:nvPr/>
          </p:nvSpPr>
          <p:spPr>
            <a:xfrm>
              <a:off x="9102825" y="1257962"/>
              <a:ext cx="17898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L</a:t>
              </a:r>
            </a:p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system</a:t>
              </a:r>
              <a:endParaRPr lang="zh-CN" altLang="en-US" sz="3200" dirty="0">
                <a:solidFill>
                  <a:schemeClr val="bg1"/>
                </a:solidFill>
                <a:latin typeface="Tw Cen MT" panose="020B0602020104020603" pitchFamily="34" charset="0"/>
                <a:ea typeface="Kozuka Gothic Pro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52676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16" grpId="0"/>
      <p:bldP spid="18" grpId="0"/>
      <p:bldP spid="1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0BAAB"/>
        </a:solidFill>
        <a:ln w="50800" cmpd="thickThin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31D6BA"/>
    </a:accent2>
    <a:accent3>
      <a:srgbClr val="A5A5A5"/>
    </a:accent3>
    <a:accent4>
      <a:srgbClr val="06D5B4"/>
    </a:accent4>
    <a:accent5>
      <a:srgbClr val="4472C4"/>
    </a:accent5>
    <a:accent6>
      <a:srgbClr val="A1DEC5"/>
    </a:accent6>
    <a:hlink>
      <a:srgbClr val="0563C1"/>
    </a:hlink>
    <a:folHlink>
      <a:srgbClr val="E48FB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649</Words>
  <Application>Microsoft Office PowerPoint</Application>
  <PresentationFormat>宽屏</PresentationFormat>
  <Paragraphs>132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Adobe 黑体 Std R</vt:lpstr>
      <vt:lpstr>Arial Unicode MS</vt:lpstr>
      <vt:lpstr>Kozuka Gothic Pro R</vt:lpstr>
      <vt:lpstr>等线</vt:lpstr>
      <vt:lpstr>宋体</vt:lpstr>
      <vt:lpstr>微软雅黑</vt:lpstr>
      <vt:lpstr>微软雅黑 Light</vt:lpstr>
      <vt:lpstr>Arial</vt:lpstr>
      <vt:lpstr>Calibri</vt:lpstr>
      <vt:lpstr>Calibri Light</vt:lpstr>
      <vt:lpstr>Consolas</vt:lpstr>
      <vt:lpstr>Tw Cen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周 远笛</cp:lastModifiedBy>
  <cp:revision>231</cp:revision>
  <dcterms:created xsi:type="dcterms:W3CDTF">2015-05-05T08:02:14Z</dcterms:created>
  <dcterms:modified xsi:type="dcterms:W3CDTF">2019-06-18T02:09:53Z</dcterms:modified>
</cp:coreProperties>
</file>